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8" r:id="rId1"/>
  </p:sldMasterIdLst>
  <p:notesMasterIdLst>
    <p:notesMasterId r:id="rId41"/>
  </p:notesMasterIdLst>
  <p:sldIdLst>
    <p:sldId id="256" r:id="rId2"/>
    <p:sldId id="320" r:id="rId3"/>
    <p:sldId id="361" r:id="rId4"/>
    <p:sldId id="362" r:id="rId5"/>
    <p:sldId id="360" r:id="rId6"/>
    <p:sldId id="363" r:id="rId7"/>
    <p:sldId id="364" r:id="rId8"/>
    <p:sldId id="365" r:id="rId9"/>
    <p:sldId id="366" r:id="rId10"/>
    <p:sldId id="367" r:id="rId11"/>
    <p:sldId id="368" r:id="rId12"/>
    <p:sldId id="369" r:id="rId13"/>
    <p:sldId id="370" r:id="rId14"/>
    <p:sldId id="371" r:id="rId15"/>
    <p:sldId id="372" r:id="rId16"/>
    <p:sldId id="373" r:id="rId17"/>
    <p:sldId id="374" r:id="rId18"/>
    <p:sldId id="375" r:id="rId19"/>
    <p:sldId id="376" r:id="rId20"/>
    <p:sldId id="377" r:id="rId21"/>
    <p:sldId id="379" r:id="rId22"/>
    <p:sldId id="378" r:id="rId23"/>
    <p:sldId id="380" r:id="rId24"/>
    <p:sldId id="381" r:id="rId25"/>
    <p:sldId id="382" r:id="rId26"/>
    <p:sldId id="383" r:id="rId27"/>
    <p:sldId id="384" r:id="rId28"/>
    <p:sldId id="385" r:id="rId29"/>
    <p:sldId id="386" r:id="rId30"/>
    <p:sldId id="387" r:id="rId31"/>
    <p:sldId id="388" r:id="rId32"/>
    <p:sldId id="389" r:id="rId33"/>
    <p:sldId id="390" r:id="rId34"/>
    <p:sldId id="391" r:id="rId35"/>
    <p:sldId id="392" r:id="rId36"/>
    <p:sldId id="397" r:id="rId37"/>
    <p:sldId id="394" r:id="rId38"/>
    <p:sldId id="395" r:id="rId39"/>
    <p:sldId id="396" r:id="rId40"/>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2C9B6"/>
    <a:srgbClr val="0F2D3E"/>
    <a:srgbClr val="15324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64179" autoAdjust="0"/>
  </p:normalViewPr>
  <p:slideViewPr>
    <p:cSldViewPr showGuides="1">
      <p:cViewPr varScale="1">
        <p:scale>
          <a:sx n="81" d="100"/>
          <a:sy n="81" d="100"/>
        </p:scale>
        <p:origin x="84" y="252"/>
      </p:cViewPr>
      <p:guideLst>
        <p:guide orient="horz" pos="1620"/>
        <p:guide pos="2880"/>
      </p:guideLst>
    </p:cSldViewPr>
  </p:slideViewPr>
  <p:notesTextViewPr>
    <p:cViewPr>
      <p:scale>
        <a:sx n="1" d="1"/>
        <a:sy n="1" d="1"/>
      </p:scale>
      <p:origin x="0" y="0"/>
    </p:cViewPr>
  </p:notesTextViewPr>
  <p:gridSpacing cx="370801" cy="370801"/>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s-CO" dirty="0"/>
          </a:p>
        </p:txBody>
      </p:sp>
    </p:spTree>
    <p:extLst>
      <p:ext uri="{BB962C8B-B14F-4D97-AF65-F5344CB8AC3E}">
        <p14:creationId xmlns:p14="http://schemas.microsoft.com/office/powerpoint/2010/main" val="27217738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s-CO" dirty="0"/>
          </a:p>
        </p:txBody>
      </p:sp>
    </p:spTree>
    <p:extLst>
      <p:ext uri="{BB962C8B-B14F-4D97-AF65-F5344CB8AC3E}">
        <p14:creationId xmlns:p14="http://schemas.microsoft.com/office/powerpoint/2010/main" val="20906093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s-CO" dirty="0"/>
          </a:p>
        </p:txBody>
      </p:sp>
    </p:spTree>
    <p:extLst>
      <p:ext uri="{BB962C8B-B14F-4D97-AF65-F5344CB8AC3E}">
        <p14:creationId xmlns:p14="http://schemas.microsoft.com/office/powerpoint/2010/main" val="40499570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s-CO" dirty="0"/>
          </a:p>
        </p:txBody>
      </p:sp>
    </p:spTree>
    <p:extLst>
      <p:ext uri="{BB962C8B-B14F-4D97-AF65-F5344CB8AC3E}">
        <p14:creationId xmlns:p14="http://schemas.microsoft.com/office/powerpoint/2010/main" val="17064133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s-CO" dirty="0"/>
          </a:p>
        </p:txBody>
      </p:sp>
    </p:spTree>
    <p:extLst>
      <p:ext uri="{BB962C8B-B14F-4D97-AF65-F5344CB8AC3E}">
        <p14:creationId xmlns:p14="http://schemas.microsoft.com/office/powerpoint/2010/main" val="22802199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s-CO" dirty="0"/>
          </a:p>
        </p:txBody>
      </p:sp>
    </p:spTree>
    <p:extLst>
      <p:ext uri="{BB962C8B-B14F-4D97-AF65-F5344CB8AC3E}">
        <p14:creationId xmlns:p14="http://schemas.microsoft.com/office/powerpoint/2010/main" val="2540628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s-CO" dirty="0"/>
          </a:p>
        </p:txBody>
      </p:sp>
    </p:spTree>
    <p:extLst>
      <p:ext uri="{BB962C8B-B14F-4D97-AF65-F5344CB8AC3E}">
        <p14:creationId xmlns:p14="http://schemas.microsoft.com/office/powerpoint/2010/main" val="22461408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s-CO" dirty="0"/>
              <a:t>Tenga en cuenta que en cada caso en el que el agente saca una conclusión de la información disponible, esa conclusión está garantizada para ser correcta si la información disponible es correcta. Esta es una propiedad fundamental del razonamiento lógico. En el resto de este capítulo, describimos cómo construir agentes lógicos que puedan representar información y sacar conclusiones como las descritas en los párrafos anteriores.</a:t>
            </a:r>
          </a:p>
        </p:txBody>
      </p:sp>
    </p:spTree>
    <p:extLst>
      <p:ext uri="{BB962C8B-B14F-4D97-AF65-F5344CB8AC3E}">
        <p14:creationId xmlns:p14="http://schemas.microsoft.com/office/powerpoint/2010/main" val="105175142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s-CO" dirty="0"/>
          </a:p>
        </p:txBody>
      </p:sp>
    </p:spTree>
    <p:extLst>
      <p:ext uri="{BB962C8B-B14F-4D97-AF65-F5344CB8AC3E}">
        <p14:creationId xmlns:p14="http://schemas.microsoft.com/office/powerpoint/2010/main" val="19229770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s-CO" dirty="0"/>
          </a:p>
        </p:txBody>
      </p:sp>
    </p:spTree>
    <p:extLst>
      <p:ext uri="{BB962C8B-B14F-4D97-AF65-F5344CB8AC3E}">
        <p14:creationId xmlns:p14="http://schemas.microsoft.com/office/powerpoint/2010/main" val="42133442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s-CO" dirty="0"/>
              <a:t>Los agentes de resolución de problemas de los capítulos 3 y 4 saben cosas, pero solo en un sentido muy limitado e inflexible. Saben qué acciones están disponibles y cuál es el resultado de realizar una acción específica desde un estado específico, pero no conocen hechos generales. </a:t>
            </a:r>
          </a:p>
          <a:p>
            <a:endParaRPr lang="es-CO" dirty="0"/>
          </a:p>
          <a:p>
            <a:r>
              <a:rPr lang="es-CO" dirty="0"/>
              <a:t>Un agente de búsqueda de rutas no sabe que es imposible que una carretera tenga una longitud negativa en kilómetros. Un agente del rompecabezas de 8 piezas no sabe que dos piezas no pueden ocupar el mismo espacio.</a:t>
            </a:r>
          </a:p>
        </p:txBody>
      </p:sp>
    </p:spTree>
    <p:extLst>
      <p:ext uri="{BB962C8B-B14F-4D97-AF65-F5344CB8AC3E}">
        <p14:creationId xmlns:p14="http://schemas.microsoft.com/office/powerpoint/2010/main" val="82531225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09AF37-F1B0-913C-0ABB-A2972B08FDA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92B0228-0B0C-3308-3029-A992B403E977}"/>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BAC59B0B-E640-4769-0E65-B6D45F0F8BDB}"/>
              </a:ext>
            </a:extLst>
          </p:cNvPr>
          <p:cNvSpPr>
            <a:spLocks noGrp="1"/>
          </p:cNvSpPr>
          <p:nvPr>
            <p:ph type="body" idx="1"/>
          </p:nvPr>
        </p:nvSpPr>
        <p:spPr/>
        <p:txBody>
          <a:bodyPr/>
          <a:lstStyle/>
          <a:p>
            <a:r>
              <a:rPr lang="es-CO" dirty="0"/>
              <a:t>Informalmente, podemos pensar en un mundo posible como, por ejemplo, tener x hombres y </a:t>
            </a:r>
            <a:r>
              <a:rPr lang="es-CO" dirty="0" err="1"/>
              <a:t>y</a:t>
            </a:r>
            <a:r>
              <a:rPr lang="es-CO" dirty="0"/>
              <a:t> mujeres sentados en una mesa jugando al bridge, y la oración </a:t>
            </a:r>
            <a:r>
              <a:rPr lang="es-CO" dirty="0" err="1"/>
              <a:t>x+y</a:t>
            </a:r>
            <a:r>
              <a:rPr lang="es-CO" dirty="0"/>
              <a:t>=4 es verdadera cuando hay cuatro personas en total. Formalmente, los modelos posibles son solo todas las asignaciones posibles de números enteros no negativos a las variables x e y. Cada una de estas asignaciones determina la verdad de cualquier oración de aritmética cuyas variables sean x e y. Si una oración α es verdadera en el modelo m, decimos que m satisface α o, a veces, que m es un modelo de α.</a:t>
            </a:r>
          </a:p>
          <a:p>
            <a:r>
              <a:rPr lang="es-CO" dirty="0"/>
              <a:t>Usamos la notación M(α) para referirnos al conjunto de todos los modelos de α. Satisfacción del modelo</a:t>
            </a:r>
          </a:p>
        </p:txBody>
      </p:sp>
    </p:spTree>
    <p:extLst>
      <p:ext uri="{BB962C8B-B14F-4D97-AF65-F5344CB8AC3E}">
        <p14:creationId xmlns:p14="http://schemas.microsoft.com/office/powerpoint/2010/main" val="8892230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2F140E-473C-ABD8-3F86-C979DE1736A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46F2D45-B30E-4854-0AE7-B52CAA5F3F46}"/>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1029C10B-FB24-C232-A79F-04E3D3ADB58A}"/>
              </a:ext>
            </a:extLst>
          </p:cNvPr>
          <p:cNvSpPr>
            <a:spLocks noGrp="1"/>
          </p:cNvSpPr>
          <p:nvPr>
            <p:ph type="body" idx="1"/>
          </p:nvPr>
        </p:nvSpPr>
        <p:spPr/>
        <p:txBody>
          <a:bodyPr/>
          <a:lstStyle/>
          <a:p>
            <a:r>
              <a:rPr lang="es-CO" dirty="0"/>
              <a:t>Informalmente, podemos pensar en un mundo posible como, por ejemplo, tener x hombres y </a:t>
            </a:r>
            <a:r>
              <a:rPr lang="es-CO" dirty="0" err="1"/>
              <a:t>y</a:t>
            </a:r>
            <a:r>
              <a:rPr lang="es-CO" dirty="0"/>
              <a:t> mujeres sentados en una mesa jugando al bridge, y la oración </a:t>
            </a:r>
            <a:r>
              <a:rPr lang="es-CO" dirty="0" err="1"/>
              <a:t>x+y</a:t>
            </a:r>
            <a:r>
              <a:rPr lang="es-CO" dirty="0"/>
              <a:t>=4 es verdadera cuando hay cuatro personas en total. Formalmente, los modelos posibles son solo todas las asignaciones posibles de números enteros no negativos a las variables x e y. Cada una de estas asignaciones determina la verdad de cualquier oración de aritmética cuyas variables sean x e y. Si una oración α es verdadera en el modelo m, decimos que m satisface α o, a veces, que m es un modelo de α.</a:t>
            </a:r>
          </a:p>
          <a:p>
            <a:r>
              <a:rPr lang="es-CO" dirty="0"/>
              <a:t>Usamos la notación M(α) para referirnos al conjunto de todos los modelos de α. Satisfacción del modelo</a:t>
            </a:r>
          </a:p>
        </p:txBody>
      </p:sp>
    </p:spTree>
    <p:extLst>
      <p:ext uri="{BB962C8B-B14F-4D97-AF65-F5344CB8AC3E}">
        <p14:creationId xmlns:p14="http://schemas.microsoft.com/office/powerpoint/2010/main" val="30791775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s-CO" dirty="0"/>
              <a:t>Por ejemplo, si α es la oración "Hay un Wumpus en la casilla [1,3]", M(α) sería el conjunto de todos los modelos posibles en los que esta oración es verdadera.</a:t>
            </a:r>
          </a:p>
          <a:p>
            <a:r>
              <a:rPr lang="es-CO" dirty="0"/>
              <a:t>Un modelo es un conjunto de asignaciones que indican si una oración es verdadera o falsa en un "mundo posible". Por ejemplo, si tienes una oración que dice "Hay un pozo en la casilla [2,2]", el modelo sería la asignación que dice si esta oración es verdadera o falsa en ese mundo.</a:t>
            </a:r>
          </a:p>
        </p:txBody>
      </p:sp>
    </p:spTree>
    <p:extLst>
      <p:ext uri="{BB962C8B-B14F-4D97-AF65-F5344CB8AC3E}">
        <p14:creationId xmlns:p14="http://schemas.microsoft.com/office/powerpoint/2010/main" val="220148191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s-CO" dirty="0"/>
          </a:p>
        </p:txBody>
      </p:sp>
    </p:spTree>
    <p:extLst>
      <p:ext uri="{BB962C8B-B14F-4D97-AF65-F5344CB8AC3E}">
        <p14:creationId xmlns:p14="http://schemas.microsoft.com/office/powerpoint/2010/main" val="240161424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s-CO" dirty="0"/>
          </a:p>
        </p:txBody>
      </p:sp>
    </p:spTree>
    <p:extLst>
      <p:ext uri="{BB962C8B-B14F-4D97-AF65-F5344CB8AC3E}">
        <p14:creationId xmlns:p14="http://schemas.microsoft.com/office/powerpoint/2010/main" val="265615211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s-CO" dirty="0"/>
          </a:p>
        </p:txBody>
      </p:sp>
    </p:spTree>
    <p:extLst>
      <p:ext uri="{BB962C8B-B14F-4D97-AF65-F5344CB8AC3E}">
        <p14:creationId xmlns:p14="http://schemas.microsoft.com/office/powerpoint/2010/main" val="309686927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s-CO" dirty="0"/>
              <a:t>(Nótese la dirección del ⊆ aquí: si α⊨β, entonces α es una afirmación más fuerte que β; descarta más mundos posibles.) La relación de implicación es familiar en aritmética; estamos contentos con la idea de que la oración x=0 implica la oración xy=0. Obviamente, en cualquier modelo donde x es cero, es el caso que </a:t>
            </a:r>
            <a:r>
              <a:rPr lang="es-CO" dirty="0" err="1"/>
              <a:t>xy</a:t>
            </a:r>
            <a:r>
              <a:rPr lang="es-CO" dirty="0"/>
              <a:t> es cero (independientemente del valor de y).</a:t>
            </a:r>
          </a:p>
          <a:p>
            <a:r>
              <a:rPr lang="es-CO" dirty="0"/>
              <a:t>Supón que tenemos dos oraciones lógicas:</a:t>
            </a:r>
          </a:p>
          <a:p>
            <a:pPr>
              <a:buFont typeface="Arial" panose="020B0604020202020204" pitchFamily="34" charset="0"/>
              <a:buChar char="•"/>
            </a:pPr>
            <a:r>
              <a:rPr lang="es-CO" dirty="0"/>
              <a:t>α: "Si llueve, la calle está mojada."</a:t>
            </a:r>
          </a:p>
          <a:p>
            <a:pPr>
              <a:buFont typeface="Arial" panose="020B0604020202020204" pitchFamily="34" charset="0"/>
              <a:buChar char="•"/>
            </a:pPr>
            <a:r>
              <a:rPr lang="es-CO" dirty="0"/>
              <a:t>β: "La calle está mojada."</a:t>
            </a:r>
          </a:p>
          <a:p>
            <a:r>
              <a:rPr lang="es-CO" dirty="0"/>
              <a:t>En este caso:</a:t>
            </a:r>
          </a:p>
          <a:p>
            <a:pPr>
              <a:buFont typeface="Arial" panose="020B0604020202020204" pitchFamily="34" charset="0"/>
              <a:buChar char="•"/>
            </a:pPr>
            <a:r>
              <a:rPr lang="es-CO" b="1" dirty="0"/>
              <a:t>M(α)</a:t>
            </a:r>
            <a:r>
              <a:rPr lang="es-CO" dirty="0"/>
              <a:t> son los modelos (o escenarios posibles) donde la calle está mojada si llueve.</a:t>
            </a:r>
          </a:p>
          <a:p>
            <a:pPr>
              <a:buFont typeface="Arial" panose="020B0604020202020204" pitchFamily="34" charset="0"/>
              <a:buChar char="•"/>
            </a:pPr>
            <a:r>
              <a:rPr lang="es-CO" b="1" dirty="0"/>
              <a:t>M(β)</a:t>
            </a:r>
            <a:r>
              <a:rPr lang="es-CO" dirty="0"/>
              <a:t> son los modelos donde la calle está mojada en general.</a:t>
            </a:r>
          </a:p>
          <a:p>
            <a:r>
              <a:rPr lang="es-CO" dirty="0"/>
              <a:t>La relación α⊨β cumple porque </a:t>
            </a:r>
            <a:r>
              <a:rPr lang="es-CO" b="1" dirty="0"/>
              <a:t>siempre que α sea verdadera (cuando llueve la calle está mojada), β también será verdadera (la calle está mojada)</a:t>
            </a:r>
            <a:r>
              <a:rPr lang="es-CO" dirty="0"/>
              <a:t>. Esto implica que </a:t>
            </a:r>
            <a:r>
              <a:rPr lang="es-CO" b="1" dirty="0"/>
              <a:t>todos los modelos de α</a:t>
            </a:r>
            <a:r>
              <a:rPr lang="es-CO" dirty="0"/>
              <a:t> estarán incluidos dentro de </a:t>
            </a:r>
            <a:r>
              <a:rPr lang="es-CO" b="1" dirty="0"/>
              <a:t>los modelos de β</a:t>
            </a:r>
            <a:r>
              <a:rPr lang="es-CO" dirty="0"/>
              <a:t>, o en términos matemáticos: M(α)⊆M(β).</a:t>
            </a:r>
          </a:p>
          <a:p>
            <a:endParaRPr lang="es-CO" dirty="0"/>
          </a:p>
          <a:p>
            <a:endParaRPr lang="es-CO" dirty="0"/>
          </a:p>
        </p:txBody>
      </p:sp>
    </p:spTree>
    <p:extLst>
      <p:ext uri="{BB962C8B-B14F-4D97-AF65-F5344CB8AC3E}">
        <p14:creationId xmlns:p14="http://schemas.microsoft.com/office/powerpoint/2010/main" val="286342426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s-CO" dirty="0"/>
              <a:t>Supón que tenemos dos oraciones lógicas:</a:t>
            </a:r>
          </a:p>
          <a:p>
            <a:pPr>
              <a:buFont typeface="Arial" panose="020B0604020202020204" pitchFamily="34" charset="0"/>
              <a:buChar char="•"/>
            </a:pPr>
            <a:r>
              <a:rPr lang="es-CO" dirty="0"/>
              <a:t>α: "Si llueve, la calle está mojada."</a:t>
            </a:r>
          </a:p>
          <a:p>
            <a:pPr>
              <a:buFont typeface="Arial" panose="020B0604020202020204" pitchFamily="34" charset="0"/>
              <a:buChar char="•"/>
            </a:pPr>
            <a:r>
              <a:rPr lang="es-CO" dirty="0"/>
              <a:t>β: "La calle está mojada."</a:t>
            </a:r>
          </a:p>
          <a:p>
            <a:r>
              <a:rPr lang="es-CO" dirty="0"/>
              <a:t>En este caso:</a:t>
            </a:r>
          </a:p>
          <a:p>
            <a:pPr>
              <a:buFont typeface="Arial" panose="020B0604020202020204" pitchFamily="34" charset="0"/>
              <a:buChar char="•"/>
            </a:pPr>
            <a:r>
              <a:rPr lang="es-CO" b="1" dirty="0"/>
              <a:t>M(α)</a:t>
            </a:r>
            <a:r>
              <a:rPr lang="es-CO" dirty="0"/>
              <a:t> son los modelos (o escenarios posibles) donde la calle está mojada si llueve.</a:t>
            </a:r>
          </a:p>
          <a:p>
            <a:pPr>
              <a:buFont typeface="Arial" panose="020B0604020202020204" pitchFamily="34" charset="0"/>
              <a:buChar char="•"/>
            </a:pPr>
            <a:r>
              <a:rPr lang="es-CO" b="1" dirty="0"/>
              <a:t>M(β)</a:t>
            </a:r>
            <a:r>
              <a:rPr lang="es-CO" dirty="0"/>
              <a:t> son los modelos donde la calle está mojada en general.</a:t>
            </a:r>
          </a:p>
          <a:p>
            <a:r>
              <a:rPr lang="es-CO" dirty="0"/>
              <a:t>La relación α⊨β cumple porque </a:t>
            </a:r>
            <a:r>
              <a:rPr lang="es-CO" b="1" dirty="0"/>
              <a:t>siempre que α sea verdadera (cuando llueve la calle está mojada), β también será verdadera (la calle está mojada)</a:t>
            </a:r>
            <a:r>
              <a:rPr lang="es-CO" dirty="0"/>
              <a:t>. Esto implica que </a:t>
            </a:r>
            <a:r>
              <a:rPr lang="es-CO" b="1" dirty="0"/>
              <a:t>todos los modelos de α</a:t>
            </a:r>
            <a:r>
              <a:rPr lang="es-CO" dirty="0"/>
              <a:t> estarán incluidos dentro de </a:t>
            </a:r>
            <a:r>
              <a:rPr lang="es-CO" b="1" dirty="0"/>
              <a:t>los modelos de β</a:t>
            </a:r>
            <a:r>
              <a:rPr lang="es-CO" dirty="0"/>
              <a:t>, o en términos matemáticos: M(α)⊆M(β).</a:t>
            </a:r>
          </a:p>
          <a:p>
            <a:endParaRPr lang="es-CO" dirty="0"/>
          </a:p>
          <a:p>
            <a:endParaRPr lang="es-CO" dirty="0"/>
          </a:p>
        </p:txBody>
      </p:sp>
    </p:spTree>
    <p:extLst>
      <p:ext uri="{BB962C8B-B14F-4D97-AF65-F5344CB8AC3E}">
        <p14:creationId xmlns:p14="http://schemas.microsoft.com/office/powerpoint/2010/main" val="189088869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s-CO" dirty="0"/>
              <a:t>Podemos aplicar el mismo tipo de análisis al ejemplo de razonamiento del mundo de </a:t>
            </a:r>
            <a:r>
              <a:rPr lang="es-CO" dirty="0" err="1"/>
              <a:t>Wumpus</a:t>
            </a:r>
            <a:r>
              <a:rPr lang="es-CO" dirty="0"/>
              <a:t> dado en la sección anterior. Considera la situación en la Figura 7.3(b): el agente no ha detectado nada en [1,1] y percibe una brisa en [2,1]. Estos perceptos, combinados con el conocimiento del agente sobre las reglas del mundo de </a:t>
            </a:r>
            <a:r>
              <a:rPr lang="es-CO" dirty="0" err="1"/>
              <a:t>Wumpus</a:t>
            </a:r>
            <a:r>
              <a:rPr lang="es-CO" dirty="0"/>
              <a:t>, constituyen la base de conocimiento (KB). El agente está interesado en saber si las casillas adyacentes [1,2], [2,2] y [3,1] contienen pozos. Cada una de las tres casillas podría contener o no un pozo, por lo que (ignorando otros aspectos del mundo por ahora) hay 2^3 = 8 modelos posibles.</a:t>
            </a:r>
          </a:p>
          <a:p>
            <a:r>
              <a:rPr lang="es-CO" dirty="0"/>
              <a:t>La KB es falsa en modelos que contradicen lo que el agente sabe; por ejemplo, la KB es falsa en cualquier modelo en el que [1,2] contenga un pozo, porque no hay brisa en [1,1]. De hecho, solo hay tres modelos en los que la KB es verdadera, y estos se muestran rodeados por una línea continua en la Figura 7.5. Ahora consideremos dos posibles conclusiones:</a:t>
            </a:r>
          </a:p>
        </p:txBody>
      </p:sp>
    </p:spTree>
    <p:extLst>
      <p:ext uri="{BB962C8B-B14F-4D97-AF65-F5344CB8AC3E}">
        <p14:creationId xmlns:p14="http://schemas.microsoft.com/office/powerpoint/2010/main" val="89095406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s-CO" dirty="0"/>
          </a:p>
        </p:txBody>
      </p:sp>
    </p:spTree>
    <p:extLst>
      <p:ext uri="{BB962C8B-B14F-4D97-AF65-F5344CB8AC3E}">
        <p14:creationId xmlns:p14="http://schemas.microsoft.com/office/powerpoint/2010/main" val="26946231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s-CO" dirty="0"/>
              <a:t>La representación factorizada, es un paso en la dirección correcta, permitiendo que algunas partes del agente funcionen de manera independiente del dominio y permitiendo algoritmos más eficientes</a:t>
            </a:r>
          </a:p>
        </p:txBody>
      </p:sp>
    </p:spTree>
    <p:extLst>
      <p:ext uri="{BB962C8B-B14F-4D97-AF65-F5344CB8AC3E}">
        <p14:creationId xmlns:p14="http://schemas.microsoft.com/office/powerpoint/2010/main" val="369580080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s-CO" dirty="0"/>
              <a:t>Un algoritmo de inferencia que solo deriva oraciones implicadas se llama correcto o </a:t>
            </a:r>
            <a:r>
              <a:rPr lang="es-CO" b="1" dirty="0"/>
              <a:t>preservador de verdad</a:t>
            </a:r>
            <a:r>
              <a:rPr lang="es-CO" dirty="0"/>
              <a:t>. La corrección es una propiedad altamente deseable. Un procedimiento de inferencia incorrecto esencialmente inventa cosas a medida que avanza: anuncia el descubrimiento de agujas inexistentes. Es fácil ver que la verificación de modelos, cuando es aplicable, es un procedimiento correcto.</a:t>
            </a:r>
          </a:p>
          <a:p>
            <a:r>
              <a:rPr lang="es-CO" dirty="0"/>
              <a:t>La propiedad de </a:t>
            </a:r>
            <a:r>
              <a:rPr lang="es-CO" b="1" dirty="0"/>
              <a:t>completitud</a:t>
            </a:r>
            <a:r>
              <a:rPr lang="es-CO" dirty="0"/>
              <a:t> también es deseable: un algoritmo de inferencia es completo si puede derivar cualquier oración que esté implicada. Para pajares reales, que son finitos en extensión, parece obvio que un examen sistemático siempre puede decidir si la aguja está en el pajar. Sin embargo, para muchas bases de conocimiento, el pajar de consecuencias es infinito</a:t>
            </a:r>
          </a:p>
          <a:p>
            <a:r>
              <a:rPr lang="es-CO" b="1" dirty="0"/>
              <a:t>Implicación</a:t>
            </a:r>
            <a:r>
              <a:rPr lang="es-CO" dirty="0"/>
              <a:t> es una relación lógica que ya existe entre dos oraciones (o entre KB y una oración). Es decir, la verdad de una oración garantiza la verdad de otra sin necesidad de hacer ningún cálculo. </a:t>
            </a:r>
            <a:r>
              <a:rPr lang="es-CO" b="1" dirty="0"/>
              <a:t>Inferencia</a:t>
            </a:r>
            <a:r>
              <a:rPr lang="es-CO" dirty="0"/>
              <a:t> es el proceso mediante el cual un agente </a:t>
            </a:r>
            <a:r>
              <a:rPr lang="es-CO" b="1" dirty="0"/>
              <a:t>descubre</a:t>
            </a:r>
            <a:r>
              <a:rPr lang="es-CO" dirty="0"/>
              <a:t> (o "encuentra") esas implicaciones. Implicación es un hecho lógico que ya existe, pero la inferencia es el proceso activo de encontrarlo.</a:t>
            </a:r>
          </a:p>
        </p:txBody>
      </p:sp>
    </p:spTree>
    <p:extLst>
      <p:ext uri="{BB962C8B-B14F-4D97-AF65-F5344CB8AC3E}">
        <p14:creationId xmlns:p14="http://schemas.microsoft.com/office/powerpoint/2010/main" val="28476536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s-CO" dirty="0"/>
              <a:t>Las oraciones son configuraciones físicas del agente, y el razonamiento es un proceso de construir nuevas configuraciones físicas a partir de las antiguas. El razonamiento lógico debe asegurar que las nuevas configuraciones representen aspectos del mundo que realmente se derivan de los aspectos que las configuraciones antiguas representan.</a:t>
            </a:r>
          </a:p>
        </p:txBody>
      </p:sp>
    </p:spTree>
    <p:extLst>
      <p:ext uri="{BB962C8B-B14F-4D97-AF65-F5344CB8AC3E}">
        <p14:creationId xmlns:p14="http://schemas.microsoft.com/office/powerpoint/2010/main" val="27344129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s-CO" dirty="0"/>
          </a:p>
        </p:txBody>
      </p:sp>
    </p:spTree>
    <p:extLst>
      <p:ext uri="{BB962C8B-B14F-4D97-AF65-F5344CB8AC3E}">
        <p14:creationId xmlns:p14="http://schemas.microsoft.com/office/powerpoint/2010/main" val="19229770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s-CO" dirty="0"/>
          </a:p>
        </p:txBody>
      </p:sp>
    </p:spTree>
    <p:extLst>
      <p:ext uri="{BB962C8B-B14F-4D97-AF65-F5344CB8AC3E}">
        <p14:creationId xmlns:p14="http://schemas.microsoft.com/office/powerpoint/2010/main" val="26013549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s-CO" dirty="0"/>
              <a:t>Por ahora, tómalo como que el proceso de inferencia no debe inventar cosas a medida que avanza.</a:t>
            </a:r>
          </a:p>
        </p:txBody>
      </p:sp>
    </p:spTree>
    <p:extLst>
      <p:ext uri="{BB962C8B-B14F-4D97-AF65-F5344CB8AC3E}">
        <p14:creationId xmlns:p14="http://schemas.microsoft.com/office/powerpoint/2010/main" val="3423610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s-CO" dirty="0"/>
              <a:t>Cada vez que se llama al programa del agente, este realiza tres cosas. Primero, informa (TELL) a la base de conocimiento sobre lo que percibe. Segundo, consulta (ASK) a la base de conocimiento qué acción debe realizar. Durante el proceso de responder a esta consulta, se puede realizar un razonamiento extenso sobre el estado actual del mundo, sobre los resultados de posibles secuencias de acciones, y demás. Tercero, el programa del agente informa (TELL) a la base de conocimiento cuál acción se eligió, y devuelve la acción para que pueda ser ejecutada.</a:t>
            </a:r>
          </a:p>
        </p:txBody>
      </p:sp>
    </p:spTree>
    <p:extLst>
      <p:ext uri="{BB962C8B-B14F-4D97-AF65-F5344CB8AC3E}">
        <p14:creationId xmlns:p14="http://schemas.microsoft.com/office/powerpoint/2010/main" val="22502573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s-CO" dirty="0"/>
          </a:p>
        </p:txBody>
      </p:sp>
    </p:spTree>
    <p:extLst>
      <p:ext uri="{BB962C8B-B14F-4D97-AF65-F5344CB8AC3E}">
        <p14:creationId xmlns:p14="http://schemas.microsoft.com/office/powerpoint/2010/main" val="9112251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s-CO" dirty="0"/>
          </a:p>
        </p:txBody>
      </p:sp>
    </p:spTree>
    <p:extLst>
      <p:ext uri="{BB962C8B-B14F-4D97-AF65-F5344CB8AC3E}">
        <p14:creationId xmlns:p14="http://schemas.microsoft.com/office/powerpoint/2010/main" val="290684674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8.jp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Portada">
    <p:spTree>
      <p:nvGrpSpPr>
        <p:cNvPr id="1" name=""/>
        <p:cNvGrpSpPr/>
        <p:nvPr/>
      </p:nvGrpSpPr>
      <p:grpSpPr>
        <a:xfrm>
          <a:off x="0" y="0"/>
          <a:ext cx="0" cy="0"/>
          <a:chOff x="0" y="0"/>
          <a:chExt cx="0" cy="0"/>
        </a:xfrm>
      </p:grpSpPr>
      <p:sp>
        <p:nvSpPr>
          <p:cNvPr id="2" name="Rectángulo 1"/>
          <p:cNvSpPr/>
          <p:nvPr/>
        </p:nvSpPr>
        <p:spPr>
          <a:xfrm>
            <a:off x="0" y="-55477"/>
            <a:ext cx="9143999" cy="5198977"/>
          </a:xfrm>
          <a:prstGeom prst="rect">
            <a:avLst/>
          </a:prstGeom>
          <a:solidFill>
            <a:srgbClr val="0F2D3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050"/>
          </a:p>
        </p:txBody>
      </p:sp>
      <p:grpSp>
        <p:nvGrpSpPr>
          <p:cNvPr id="10" name="Grupo 9">
            <a:extLst>
              <a:ext uri="{FF2B5EF4-FFF2-40B4-BE49-F238E27FC236}">
                <a16:creationId xmlns:a16="http://schemas.microsoft.com/office/drawing/2014/main" id="{A8DE1008-9435-4582-AE18-9973DCBA2FB5}"/>
              </a:ext>
            </a:extLst>
          </p:cNvPr>
          <p:cNvGrpSpPr/>
          <p:nvPr/>
        </p:nvGrpSpPr>
        <p:grpSpPr>
          <a:xfrm>
            <a:off x="0" y="-374331"/>
            <a:ext cx="9147894" cy="5143500"/>
            <a:chOff x="-5192" y="0"/>
            <a:chExt cx="12197192" cy="6858000"/>
          </a:xfrm>
        </p:grpSpPr>
        <p:pic>
          <p:nvPicPr>
            <p:cNvPr id="11" name="Gráfico 10">
              <a:extLst>
                <a:ext uri="{FF2B5EF4-FFF2-40B4-BE49-F238E27FC236}">
                  <a16:creationId xmlns:a16="http://schemas.microsoft.com/office/drawing/2014/main" id="{3345BC10-B95C-4E5B-8CB5-0D9F33E7E63C}"/>
                </a:ext>
              </a:extLst>
            </p:cNvPr>
            <p:cNvPicPr>
              <a:picLocks noChangeAspect="1"/>
            </p:cNvPicPr>
            <p:nvPr/>
          </p:nvPicPr>
          <p:blipFill>
            <a:blip r:embed="rId2">
              <a:alphaModFix amt="3000"/>
              <a:extLst>
                <a:ext uri="{96DAC541-7B7A-43D3-8B79-37D633B846F1}">
                  <asvg:svgBlip xmlns:asvg="http://schemas.microsoft.com/office/drawing/2016/SVG/main" r:embed="rId3"/>
                </a:ext>
              </a:extLst>
            </a:blip>
            <a:stretch>
              <a:fillRect/>
            </a:stretch>
          </p:blipFill>
          <p:spPr>
            <a:xfrm rot="10800000">
              <a:off x="4543109" y="0"/>
              <a:ext cx="7648891" cy="6858000"/>
            </a:xfrm>
            <a:prstGeom prst="rect">
              <a:avLst/>
            </a:prstGeom>
          </p:spPr>
        </p:pic>
        <p:pic>
          <p:nvPicPr>
            <p:cNvPr id="12" name="Gráfico 11">
              <a:extLst>
                <a:ext uri="{FF2B5EF4-FFF2-40B4-BE49-F238E27FC236}">
                  <a16:creationId xmlns:a16="http://schemas.microsoft.com/office/drawing/2014/main" id="{01917929-CAC9-4C23-BB91-8827BDA2CAEB}"/>
                </a:ext>
              </a:extLst>
            </p:cNvPr>
            <p:cNvPicPr>
              <a:picLocks noChangeAspect="1"/>
            </p:cNvPicPr>
            <p:nvPr/>
          </p:nvPicPr>
          <p:blipFill>
            <a:blip r:embed="rId2">
              <a:alphaModFix amt="3000"/>
              <a:extLst>
                <a:ext uri="{96DAC541-7B7A-43D3-8B79-37D633B846F1}">
                  <asvg:svgBlip xmlns:asvg="http://schemas.microsoft.com/office/drawing/2016/SVG/main" r:embed="rId3"/>
                </a:ext>
              </a:extLst>
            </a:blip>
            <a:stretch>
              <a:fillRect/>
            </a:stretch>
          </p:blipFill>
          <p:spPr>
            <a:xfrm>
              <a:off x="-5192" y="0"/>
              <a:ext cx="7648891" cy="6858000"/>
            </a:xfrm>
            <a:prstGeom prst="rect">
              <a:avLst/>
            </a:prstGeom>
          </p:spPr>
        </p:pic>
      </p:grpSp>
      <p:sp>
        <p:nvSpPr>
          <p:cNvPr id="13" name="CuadroTexto 12">
            <a:extLst>
              <a:ext uri="{FF2B5EF4-FFF2-40B4-BE49-F238E27FC236}">
                <a16:creationId xmlns:a16="http://schemas.microsoft.com/office/drawing/2014/main" id="{6C8AC4E2-448D-4FEE-91DD-C1DA16461242}"/>
              </a:ext>
            </a:extLst>
          </p:cNvPr>
          <p:cNvSpPr txBox="1"/>
          <p:nvPr/>
        </p:nvSpPr>
        <p:spPr>
          <a:xfrm>
            <a:off x="264319" y="4914899"/>
            <a:ext cx="1900238" cy="196208"/>
          </a:xfrm>
          <a:prstGeom prst="rect">
            <a:avLst/>
          </a:prstGeom>
          <a:noFill/>
        </p:spPr>
        <p:txBody>
          <a:bodyPr wrap="square" rtlCol="0">
            <a:spAutoFit/>
          </a:bodyPr>
          <a:lstStyle/>
          <a:p>
            <a:r>
              <a:rPr lang="es-CO" sz="675" dirty="0">
                <a:solidFill>
                  <a:schemeClr val="bg1"/>
                </a:solidFill>
              </a:rPr>
              <a:t>Vigilada </a:t>
            </a:r>
            <a:r>
              <a:rPr lang="es-CO" sz="675" dirty="0" err="1">
                <a:solidFill>
                  <a:schemeClr val="bg1"/>
                </a:solidFill>
              </a:rPr>
              <a:t>Mineducación</a:t>
            </a:r>
            <a:endParaRPr lang="es-CO" sz="675" dirty="0">
              <a:solidFill>
                <a:schemeClr val="bg1"/>
              </a:solidFill>
            </a:endParaRPr>
          </a:p>
        </p:txBody>
      </p:sp>
      <p:sp>
        <p:nvSpPr>
          <p:cNvPr id="14" name="CuadroTexto 13">
            <a:extLst>
              <a:ext uri="{FF2B5EF4-FFF2-40B4-BE49-F238E27FC236}">
                <a16:creationId xmlns:a16="http://schemas.microsoft.com/office/drawing/2014/main" id="{D1A6FAEB-0D11-4D7D-9754-629D1A672D97}"/>
              </a:ext>
            </a:extLst>
          </p:cNvPr>
          <p:cNvSpPr txBox="1"/>
          <p:nvPr/>
        </p:nvSpPr>
        <p:spPr>
          <a:xfrm>
            <a:off x="871870" y="1838897"/>
            <a:ext cx="8133072" cy="646331"/>
          </a:xfrm>
          <a:prstGeom prst="rect">
            <a:avLst/>
          </a:prstGeom>
          <a:noFill/>
        </p:spPr>
        <p:txBody>
          <a:bodyPr wrap="square" rtlCol="0">
            <a:spAutoFit/>
          </a:bodyPr>
          <a:lstStyle/>
          <a:p>
            <a:pPr algn="r"/>
            <a:r>
              <a:rPr lang="es-CO" sz="3600" b="1" dirty="0">
                <a:solidFill>
                  <a:schemeClr val="bg1"/>
                </a:solidFill>
                <a:latin typeface="Arial" panose="020B0604020202020204" pitchFamily="34" charset="0"/>
                <a:ea typeface="Roboto" panose="02000000000000000000" pitchFamily="2" charset="0"/>
                <a:cs typeface="Arial" panose="020B0604020202020204" pitchFamily="34" charset="0"/>
              </a:rPr>
              <a:t>Inteligencia Artificial</a:t>
            </a:r>
          </a:p>
        </p:txBody>
      </p:sp>
      <p:pic>
        <p:nvPicPr>
          <p:cNvPr id="20" name="Gráfico 5">
            <a:extLst>
              <a:ext uri="{FF2B5EF4-FFF2-40B4-BE49-F238E27FC236}">
                <a16:creationId xmlns:a16="http://schemas.microsoft.com/office/drawing/2014/main" id="{9F47A9DA-CE97-4EC8-9576-61A1ECAA590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365226" y="3041689"/>
            <a:ext cx="4581131" cy="68963"/>
          </a:xfrm>
          <a:prstGeom prst="rect">
            <a:avLst/>
          </a:prstGeom>
        </p:spPr>
      </p:pic>
      <p:pic>
        <p:nvPicPr>
          <p:cNvPr id="21" name="Gráfico 12">
            <a:extLst>
              <a:ext uri="{FF2B5EF4-FFF2-40B4-BE49-F238E27FC236}">
                <a16:creationId xmlns:a16="http://schemas.microsoft.com/office/drawing/2014/main" id="{D44A8620-4433-45C5-A0B4-543E32F58B9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054916" y="4702209"/>
            <a:ext cx="891441" cy="378665"/>
          </a:xfrm>
          <a:prstGeom prst="rect">
            <a:avLst/>
          </a:prstGeom>
        </p:spPr>
      </p:pic>
      <p:sp>
        <p:nvSpPr>
          <p:cNvPr id="22" name="CuadroTexto 21">
            <a:extLst>
              <a:ext uri="{FF2B5EF4-FFF2-40B4-BE49-F238E27FC236}">
                <a16:creationId xmlns:a16="http://schemas.microsoft.com/office/drawing/2014/main" id="{D1A6FAEB-0D11-4D7D-9754-629D1A672D97}"/>
              </a:ext>
            </a:extLst>
          </p:cNvPr>
          <p:cNvSpPr txBox="1"/>
          <p:nvPr/>
        </p:nvSpPr>
        <p:spPr>
          <a:xfrm>
            <a:off x="8054916" y="3344604"/>
            <a:ext cx="874772" cy="438582"/>
          </a:xfrm>
          <a:prstGeom prst="rect">
            <a:avLst/>
          </a:prstGeom>
          <a:noFill/>
        </p:spPr>
        <p:txBody>
          <a:bodyPr wrap="square" rtlCol="0">
            <a:spAutoFit/>
          </a:bodyPr>
          <a:lstStyle/>
          <a:p>
            <a:pPr algn="r"/>
            <a:r>
              <a:rPr lang="es-CO" sz="2250" b="1" dirty="0">
                <a:solidFill>
                  <a:schemeClr val="bg1"/>
                </a:solidFill>
                <a:latin typeface="Arial" panose="020B0604020202020204" pitchFamily="34" charset="0"/>
                <a:ea typeface="Roboto" panose="02000000000000000000" pitchFamily="2" charset="0"/>
                <a:cs typeface="Arial" panose="020B0604020202020204" pitchFamily="34" charset="0"/>
              </a:rPr>
              <a:t>2022</a:t>
            </a:r>
          </a:p>
        </p:txBody>
      </p:sp>
      <p:sp>
        <p:nvSpPr>
          <p:cNvPr id="23" name="Google Shape;40;p33"/>
          <p:cNvSpPr txBox="1">
            <a:spLocks noGrp="1"/>
          </p:cNvSpPr>
          <p:nvPr>
            <p:ph type="title" hasCustomPrompt="1"/>
          </p:nvPr>
        </p:nvSpPr>
        <p:spPr>
          <a:xfrm>
            <a:off x="3071923" y="518260"/>
            <a:ext cx="5706870" cy="764177"/>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Clr>
                <a:schemeClr val="dk1"/>
              </a:buClr>
              <a:buSzPts val="4400"/>
              <a:buFont typeface="Calibri"/>
              <a:buNone/>
              <a:defRPr sz="6000" b="1" kern="1200" dirty="0">
                <a:ln w="15875" cap="flat">
                  <a:noFill/>
                  <a:prstDash val="solid"/>
                </a:ln>
                <a:solidFill>
                  <a:srgbClr val="02C9B6"/>
                </a:solidFill>
                <a:latin typeface="Arial" panose="020B0604020202020204" pitchFamily="34" charset="0"/>
                <a:ea typeface="Roboto" panose="02000000000000000000" pitchFamily="2" charset="0"/>
                <a:cs typeface="Arial" panose="020B0604020202020204" pitchFamily="34" charset="0"/>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s-CO" dirty="0"/>
              <a:t>Título</a:t>
            </a:r>
            <a:endParaRPr dirty="0"/>
          </a:p>
        </p:txBody>
      </p:sp>
    </p:spTree>
    <p:extLst>
      <p:ext uri="{BB962C8B-B14F-4D97-AF65-F5344CB8AC3E}">
        <p14:creationId xmlns:p14="http://schemas.microsoft.com/office/powerpoint/2010/main" val="3929185525"/>
      </p:ext>
    </p:extLst>
  </p:cSld>
  <p:clrMapOvr>
    <a:masterClrMapping/>
  </p:clrMapOvr>
  <p:hf hdr="0" ftr="0" dt="0"/>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body" type="tx" preserve="1">
  <p:cSld name="1_Title and body">
    <p:spTree>
      <p:nvGrpSpPr>
        <p:cNvPr id="1" name="Shape 21"/>
        <p:cNvGrpSpPr/>
        <p:nvPr/>
      </p:nvGrpSpPr>
      <p:grpSpPr>
        <a:xfrm>
          <a:off x="0" y="0"/>
          <a:ext cx="0" cy="0"/>
          <a:chOff x="0" y="0"/>
          <a:chExt cx="0" cy="0"/>
        </a:xfrm>
      </p:grpSpPr>
      <p:sp>
        <p:nvSpPr>
          <p:cNvPr id="22" name="Google Shape;22;p1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r>
              <a:rPr lang="es-ES"/>
              <a:t>Haga clic para modificar el estilo de título del patrón</a:t>
            </a:r>
            <a:endParaRPr/>
          </a:p>
        </p:txBody>
      </p:sp>
      <p:sp>
        <p:nvSpPr>
          <p:cNvPr id="23" name="Google Shape;23;p10"/>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pPr lvl="0"/>
            <a:r>
              <a:rPr lang="es-ES"/>
              <a:t>Haga clic para modificar los estilos de texto del patrón</a:t>
            </a:r>
          </a:p>
        </p:txBody>
      </p:sp>
      <p:sp>
        <p:nvSpPr>
          <p:cNvPr id="24" name="Google Shape;24;p1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CO" smtClean="0"/>
              <a:t>‹#›</a:t>
            </a:fld>
            <a:endParaRPr lang="es-CO"/>
          </a:p>
        </p:txBody>
      </p:sp>
    </p:spTree>
    <p:extLst>
      <p:ext uri="{BB962C8B-B14F-4D97-AF65-F5344CB8AC3E}">
        <p14:creationId xmlns:p14="http://schemas.microsoft.com/office/powerpoint/2010/main" val="3956657848"/>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wo columns" type="twoColTx" preserve="1">
  <p:cSld name="Title and two columns">
    <p:spTree>
      <p:nvGrpSpPr>
        <p:cNvPr id="1" name="Shape 25"/>
        <p:cNvGrpSpPr/>
        <p:nvPr/>
      </p:nvGrpSpPr>
      <p:grpSpPr>
        <a:xfrm>
          <a:off x="0" y="0"/>
          <a:ext cx="0" cy="0"/>
          <a:chOff x="0" y="0"/>
          <a:chExt cx="0" cy="0"/>
        </a:xfrm>
      </p:grpSpPr>
      <p:sp>
        <p:nvSpPr>
          <p:cNvPr id="26" name="Google Shape;26;p1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r>
              <a:rPr lang="es-ES"/>
              <a:t>Haga clic para modificar el estilo de título del patrón</a:t>
            </a:r>
            <a:endParaRPr/>
          </a:p>
        </p:txBody>
      </p:sp>
      <p:sp>
        <p:nvSpPr>
          <p:cNvPr id="27" name="Google Shape;27;p11"/>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pPr lvl="0"/>
            <a:r>
              <a:rPr lang="es-ES"/>
              <a:t>Haga clic para modificar los estilos de texto del patrón</a:t>
            </a:r>
          </a:p>
        </p:txBody>
      </p:sp>
      <p:sp>
        <p:nvSpPr>
          <p:cNvPr id="28" name="Google Shape;28;p11"/>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pPr lvl="0"/>
            <a:r>
              <a:rPr lang="es-ES"/>
              <a:t>Haga clic para modificar los estilos de texto del patrón</a:t>
            </a:r>
          </a:p>
        </p:txBody>
      </p:sp>
      <p:sp>
        <p:nvSpPr>
          <p:cNvPr id="29" name="Google Shape;29;p1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CO" smtClean="0"/>
              <a:t>‹#›</a:t>
            </a:fld>
            <a:endParaRPr lang="es-CO"/>
          </a:p>
        </p:txBody>
      </p:sp>
    </p:spTree>
    <p:extLst>
      <p:ext uri="{BB962C8B-B14F-4D97-AF65-F5344CB8AC3E}">
        <p14:creationId xmlns:p14="http://schemas.microsoft.com/office/powerpoint/2010/main" val="2152296902"/>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type="titleOnly" preserve="1">
  <p:cSld name="Title only">
    <p:spTree>
      <p:nvGrpSpPr>
        <p:cNvPr id="1" name="Shape 30"/>
        <p:cNvGrpSpPr/>
        <p:nvPr/>
      </p:nvGrpSpPr>
      <p:grpSpPr>
        <a:xfrm>
          <a:off x="0" y="0"/>
          <a:ext cx="0" cy="0"/>
          <a:chOff x="0" y="0"/>
          <a:chExt cx="0" cy="0"/>
        </a:xfrm>
      </p:grpSpPr>
      <p:sp>
        <p:nvSpPr>
          <p:cNvPr id="31" name="Google Shape;31;p1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r>
              <a:rPr lang="es-ES"/>
              <a:t>Haga clic para modificar el estilo de título del patrón</a:t>
            </a:r>
            <a:endParaRPr/>
          </a:p>
        </p:txBody>
      </p:sp>
      <p:sp>
        <p:nvSpPr>
          <p:cNvPr id="32" name="Google Shape;32;p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CO" smtClean="0"/>
              <a:t>‹#›</a:t>
            </a:fld>
            <a:endParaRPr lang="es-CO"/>
          </a:p>
        </p:txBody>
      </p:sp>
    </p:spTree>
    <p:extLst>
      <p:ext uri="{BB962C8B-B14F-4D97-AF65-F5344CB8AC3E}">
        <p14:creationId xmlns:p14="http://schemas.microsoft.com/office/powerpoint/2010/main" val="42549103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One column text" preserve="1">
  <p:cSld name="One column text">
    <p:spTree>
      <p:nvGrpSpPr>
        <p:cNvPr id="1" name="Shape 33"/>
        <p:cNvGrpSpPr/>
        <p:nvPr/>
      </p:nvGrpSpPr>
      <p:grpSpPr>
        <a:xfrm>
          <a:off x="0" y="0"/>
          <a:ext cx="0" cy="0"/>
          <a:chOff x="0" y="0"/>
          <a:chExt cx="0" cy="0"/>
        </a:xfrm>
      </p:grpSpPr>
      <p:sp>
        <p:nvSpPr>
          <p:cNvPr id="34" name="Google Shape;34;p13"/>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r>
              <a:rPr lang="es-ES"/>
              <a:t>Haga clic para modificar el estilo de título del patrón</a:t>
            </a:r>
            <a:endParaRPr/>
          </a:p>
        </p:txBody>
      </p:sp>
      <p:sp>
        <p:nvSpPr>
          <p:cNvPr id="35" name="Google Shape;35;p13"/>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pPr lvl="0"/>
            <a:r>
              <a:rPr lang="es-ES"/>
              <a:t>Haga clic para modificar los estilos de texto del patrón</a:t>
            </a:r>
          </a:p>
        </p:txBody>
      </p:sp>
      <p:sp>
        <p:nvSpPr>
          <p:cNvPr id="36" name="Google Shape;36;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CO" smtClean="0"/>
              <a:t>‹#›</a:t>
            </a:fld>
            <a:endParaRPr lang="es-CO"/>
          </a:p>
        </p:txBody>
      </p:sp>
    </p:spTree>
    <p:extLst>
      <p:ext uri="{BB962C8B-B14F-4D97-AF65-F5344CB8AC3E}">
        <p14:creationId xmlns:p14="http://schemas.microsoft.com/office/powerpoint/2010/main" val="1744223814"/>
      </p:ext>
    </p:extLst>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Main point" preserve="1">
  <p:cSld name="Main point">
    <p:spTree>
      <p:nvGrpSpPr>
        <p:cNvPr id="1" name="Shape 37"/>
        <p:cNvGrpSpPr/>
        <p:nvPr/>
      </p:nvGrpSpPr>
      <p:grpSpPr>
        <a:xfrm>
          <a:off x="0" y="0"/>
          <a:ext cx="0" cy="0"/>
          <a:chOff x="0" y="0"/>
          <a:chExt cx="0" cy="0"/>
        </a:xfrm>
      </p:grpSpPr>
      <p:sp>
        <p:nvSpPr>
          <p:cNvPr id="38" name="Google Shape;38;p14"/>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r>
              <a:rPr lang="es-ES"/>
              <a:t>Haga clic para modificar el estilo de título del patrón</a:t>
            </a:r>
            <a:endParaRPr/>
          </a:p>
        </p:txBody>
      </p:sp>
      <p:sp>
        <p:nvSpPr>
          <p:cNvPr id="39" name="Google Shape;39;p1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CO" smtClean="0"/>
              <a:t>‹#›</a:t>
            </a:fld>
            <a:endParaRPr lang="es-CO"/>
          </a:p>
        </p:txBody>
      </p:sp>
    </p:spTree>
    <p:extLst>
      <p:ext uri="{BB962C8B-B14F-4D97-AF65-F5344CB8AC3E}">
        <p14:creationId xmlns:p14="http://schemas.microsoft.com/office/powerpoint/2010/main" val="1514489762"/>
      </p:ext>
    </p:extLst>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title and description" preserve="1">
  <p:cSld name="Section title and description">
    <p:spTree>
      <p:nvGrpSpPr>
        <p:cNvPr id="1" name="Shape 40"/>
        <p:cNvGrpSpPr/>
        <p:nvPr/>
      </p:nvGrpSpPr>
      <p:grpSpPr>
        <a:xfrm>
          <a:off x="0" y="0"/>
          <a:ext cx="0" cy="0"/>
          <a:chOff x="0" y="0"/>
          <a:chExt cx="0" cy="0"/>
        </a:xfrm>
      </p:grpSpPr>
      <p:sp>
        <p:nvSpPr>
          <p:cNvPr id="41" name="Google Shape;41;p15"/>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 name="Google Shape;42;p15"/>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r>
              <a:rPr lang="es-ES"/>
              <a:t>Haga clic para modificar el estilo de título del patrón</a:t>
            </a:r>
            <a:endParaRPr/>
          </a:p>
        </p:txBody>
      </p:sp>
      <p:sp>
        <p:nvSpPr>
          <p:cNvPr id="43" name="Google Shape;43;p15"/>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r>
              <a:rPr lang="es-ES"/>
              <a:t>Haga clic para modificar el estilo de subtítulo del patrón</a:t>
            </a:r>
            <a:endParaRPr/>
          </a:p>
        </p:txBody>
      </p:sp>
      <p:sp>
        <p:nvSpPr>
          <p:cNvPr id="44" name="Google Shape;44;p15"/>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pPr lvl="0"/>
            <a:r>
              <a:rPr lang="es-ES"/>
              <a:t>Haga clic para modificar los estilos de texto del patrón</a:t>
            </a:r>
          </a:p>
        </p:txBody>
      </p:sp>
      <p:sp>
        <p:nvSpPr>
          <p:cNvPr id="45" name="Google Shape;45;p1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CO" smtClean="0"/>
              <a:t>‹#›</a:t>
            </a:fld>
            <a:endParaRPr lang="es-CO"/>
          </a:p>
        </p:txBody>
      </p:sp>
    </p:spTree>
    <p:extLst>
      <p:ext uri="{BB962C8B-B14F-4D97-AF65-F5344CB8AC3E}">
        <p14:creationId xmlns:p14="http://schemas.microsoft.com/office/powerpoint/2010/main" val="3352742323"/>
      </p:ext>
    </p:extLst>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aption" preserve="1">
  <p:cSld name="Caption">
    <p:spTree>
      <p:nvGrpSpPr>
        <p:cNvPr id="1" name="Shape 46"/>
        <p:cNvGrpSpPr/>
        <p:nvPr/>
      </p:nvGrpSpPr>
      <p:grpSpPr>
        <a:xfrm>
          <a:off x="0" y="0"/>
          <a:ext cx="0" cy="0"/>
          <a:chOff x="0" y="0"/>
          <a:chExt cx="0" cy="0"/>
        </a:xfrm>
      </p:grpSpPr>
      <p:sp>
        <p:nvSpPr>
          <p:cNvPr id="47" name="Google Shape;47;p16"/>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SzPts val="1800"/>
              <a:buNone/>
              <a:defRPr/>
            </a:lvl1pPr>
          </a:lstStyle>
          <a:p>
            <a:pPr lvl="0"/>
            <a:r>
              <a:rPr lang="es-ES"/>
              <a:t>Haga clic para modificar los estilos de texto del patrón</a:t>
            </a:r>
          </a:p>
        </p:txBody>
      </p:sp>
      <p:sp>
        <p:nvSpPr>
          <p:cNvPr id="48" name="Google Shape;48;p1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CO" smtClean="0"/>
              <a:t>‹#›</a:t>
            </a:fld>
            <a:endParaRPr lang="es-CO"/>
          </a:p>
        </p:txBody>
      </p:sp>
    </p:spTree>
    <p:extLst>
      <p:ext uri="{BB962C8B-B14F-4D97-AF65-F5344CB8AC3E}">
        <p14:creationId xmlns:p14="http://schemas.microsoft.com/office/powerpoint/2010/main" val="175472896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ig number" preserve="1">
  <p:cSld name="Big number">
    <p:spTree>
      <p:nvGrpSpPr>
        <p:cNvPr id="1" name="Shape 49"/>
        <p:cNvGrpSpPr/>
        <p:nvPr/>
      </p:nvGrpSpPr>
      <p:grpSpPr>
        <a:xfrm>
          <a:off x="0" y="0"/>
          <a:ext cx="0" cy="0"/>
          <a:chOff x="0" y="0"/>
          <a:chExt cx="0" cy="0"/>
        </a:xfrm>
      </p:grpSpPr>
      <p:sp>
        <p:nvSpPr>
          <p:cNvPr id="50" name="Google Shape;50;p17"/>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51" name="Google Shape;51;p17"/>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no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1600"/>
              </a:spcBef>
              <a:spcAft>
                <a:spcPts val="0"/>
              </a:spcAft>
              <a:buSzPts val="1400"/>
              <a:buChar char="○"/>
              <a:defRPr/>
            </a:lvl2pPr>
            <a:lvl3pPr marL="1371600" lvl="2" indent="-317500" algn="ctr">
              <a:lnSpc>
                <a:spcPct val="115000"/>
              </a:lnSpc>
              <a:spcBef>
                <a:spcPts val="1600"/>
              </a:spcBef>
              <a:spcAft>
                <a:spcPts val="0"/>
              </a:spcAft>
              <a:buSzPts val="1400"/>
              <a:buChar char="■"/>
              <a:defRPr/>
            </a:lvl3pPr>
            <a:lvl4pPr marL="1828800" lvl="3" indent="-317500" algn="ctr">
              <a:lnSpc>
                <a:spcPct val="115000"/>
              </a:lnSpc>
              <a:spcBef>
                <a:spcPts val="1600"/>
              </a:spcBef>
              <a:spcAft>
                <a:spcPts val="0"/>
              </a:spcAft>
              <a:buSzPts val="1400"/>
              <a:buChar char="●"/>
              <a:defRPr/>
            </a:lvl4pPr>
            <a:lvl5pPr marL="2286000" lvl="4" indent="-317500" algn="ctr">
              <a:lnSpc>
                <a:spcPct val="115000"/>
              </a:lnSpc>
              <a:spcBef>
                <a:spcPts val="1600"/>
              </a:spcBef>
              <a:spcAft>
                <a:spcPts val="0"/>
              </a:spcAft>
              <a:buSzPts val="1400"/>
              <a:buChar char="○"/>
              <a:defRPr/>
            </a:lvl5pPr>
            <a:lvl6pPr marL="2743200" lvl="5" indent="-317500" algn="ctr">
              <a:lnSpc>
                <a:spcPct val="115000"/>
              </a:lnSpc>
              <a:spcBef>
                <a:spcPts val="1600"/>
              </a:spcBef>
              <a:spcAft>
                <a:spcPts val="0"/>
              </a:spcAft>
              <a:buSzPts val="1400"/>
              <a:buChar char="■"/>
              <a:defRPr/>
            </a:lvl6pPr>
            <a:lvl7pPr marL="3200400" lvl="6" indent="-317500" algn="ctr">
              <a:lnSpc>
                <a:spcPct val="115000"/>
              </a:lnSpc>
              <a:spcBef>
                <a:spcPts val="1600"/>
              </a:spcBef>
              <a:spcAft>
                <a:spcPts val="0"/>
              </a:spcAft>
              <a:buSzPts val="1400"/>
              <a:buChar char="●"/>
              <a:defRPr/>
            </a:lvl7pPr>
            <a:lvl8pPr marL="3657600" lvl="7" indent="-317500" algn="ctr">
              <a:lnSpc>
                <a:spcPct val="115000"/>
              </a:lnSpc>
              <a:spcBef>
                <a:spcPts val="1600"/>
              </a:spcBef>
              <a:spcAft>
                <a:spcPts val="0"/>
              </a:spcAft>
              <a:buSzPts val="1400"/>
              <a:buChar char="○"/>
              <a:defRPr/>
            </a:lvl8pPr>
            <a:lvl9pPr marL="4114800" lvl="8" indent="-317500" algn="ctr">
              <a:lnSpc>
                <a:spcPct val="115000"/>
              </a:lnSpc>
              <a:spcBef>
                <a:spcPts val="1600"/>
              </a:spcBef>
              <a:spcAft>
                <a:spcPts val="1600"/>
              </a:spcAft>
              <a:buSzPts val="1400"/>
              <a:buChar char="■"/>
              <a:defRPr/>
            </a:lvl9pPr>
          </a:lstStyle>
          <a:p>
            <a:pPr lvl="0"/>
            <a:r>
              <a:rPr lang="es-ES"/>
              <a:t>Haga clic para modificar los estilos de texto del patrón</a:t>
            </a:r>
          </a:p>
        </p:txBody>
      </p:sp>
      <p:sp>
        <p:nvSpPr>
          <p:cNvPr id="52" name="Google Shape;52;p1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CO" smtClean="0"/>
              <a:t>‹#›</a:t>
            </a:fld>
            <a:endParaRPr lang="es-CO"/>
          </a:p>
        </p:txBody>
      </p:sp>
    </p:spTree>
    <p:extLst>
      <p:ext uri="{BB962C8B-B14F-4D97-AF65-F5344CB8AC3E}">
        <p14:creationId xmlns:p14="http://schemas.microsoft.com/office/powerpoint/2010/main" val="288984055"/>
      </p:ext>
    </p:extLst>
  </p:cSld>
  <p:clrMapOvr>
    <a:masterClrMapping/>
  </p:clrMapOvr>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lank" type="blank" preserve="1">
  <p:cSld name="Blank">
    <p:spTree>
      <p:nvGrpSpPr>
        <p:cNvPr id="1" name="Shape 53"/>
        <p:cNvGrpSpPr/>
        <p:nvPr/>
      </p:nvGrpSpPr>
      <p:grpSpPr>
        <a:xfrm>
          <a:off x="0" y="0"/>
          <a:ext cx="0" cy="0"/>
          <a:chOff x="0" y="0"/>
          <a:chExt cx="0" cy="0"/>
        </a:xfrm>
      </p:grpSpPr>
      <p:sp>
        <p:nvSpPr>
          <p:cNvPr id="54" name="Google Shape;54;p1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CO" smtClean="0"/>
              <a:t>‹#›</a:t>
            </a:fld>
            <a:endParaRPr lang="es-CO"/>
          </a:p>
        </p:txBody>
      </p:sp>
    </p:spTree>
    <p:extLst>
      <p:ext uri="{BB962C8B-B14F-4D97-AF65-F5344CB8AC3E}">
        <p14:creationId xmlns:p14="http://schemas.microsoft.com/office/powerpoint/2010/main" val="319974146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1" name="Google Shape;11;p2"/>
          <p:cNvSpPr txBox="1">
            <a:spLocks noGrp="1"/>
          </p:cNvSpPr>
          <p:nvPr>
            <p:ph type="ctrTitle"/>
          </p:nvPr>
        </p:nvSpPr>
        <p:spPr>
          <a:xfrm>
            <a:off x="685800" y="743850"/>
            <a:ext cx="5796900" cy="1159800"/>
          </a:xfrm>
          <a:prstGeom prst="rect">
            <a:avLst/>
          </a:prstGeom>
        </p:spPr>
        <p:txBody>
          <a:bodyPr spcFirstLastPara="1" wrap="square" lIns="0" tIns="0" rIns="0" bIns="0" anchor="t" anchorCtr="0">
            <a:noAutofit/>
          </a:bodyPr>
          <a:lstStyle>
            <a:lvl1pPr lvl="0">
              <a:spcBef>
                <a:spcPts val="0"/>
              </a:spcBef>
              <a:spcAft>
                <a:spcPts val="0"/>
              </a:spcAft>
              <a:buSzPts val="6000"/>
              <a:buNone/>
              <a:defRPr sz="6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a:endParaRPr/>
          </a:p>
        </p:txBody>
      </p:sp>
    </p:spTree>
    <p:extLst>
      <p:ext uri="{BB962C8B-B14F-4D97-AF65-F5344CB8AC3E}">
        <p14:creationId xmlns:p14="http://schemas.microsoft.com/office/powerpoint/2010/main" val="2799340012"/>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1_Agenda">
    <p:bg>
      <p:bgPr>
        <a:solidFill>
          <a:srgbClr val="0D3240"/>
        </a:solidFill>
        <a:effectLst/>
      </p:bgPr>
    </p:bg>
    <p:spTree>
      <p:nvGrpSpPr>
        <p:cNvPr id="1" name=""/>
        <p:cNvGrpSpPr/>
        <p:nvPr/>
      </p:nvGrpSpPr>
      <p:grpSpPr>
        <a:xfrm>
          <a:off x="0" y="0"/>
          <a:ext cx="0" cy="0"/>
          <a:chOff x="0" y="0"/>
          <a:chExt cx="0" cy="0"/>
        </a:xfrm>
      </p:grpSpPr>
      <p:sp>
        <p:nvSpPr>
          <p:cNvPr id="7" name="Título 1">
            <a:extLst>
              <a:ext uri="{FF2B5EF4-FFF2-40B4-BE49-F238E27FC236}">
                <a16:creationId xmlns:a16="http://schemas.microsoft.com/office/drawing/2014/main" id="{200DF232-9F94-437F-A5B1-F2EE8AD5FEF8}"/>
              </a:ext>
            </a:extLst>
          </p:cNvPr>
          <p:cNvSpPr>
            <a:spLocks noGrp="1"/>
          </p:cNvSpPr>
          <p:nvPr>
            <p:ph type="title" hasCustomPrompt="1"/>
          </p:nvPr>
        </p:nvSpPr>
        <p:spPr>
          <a:xfrm>
            <a:off x="23732" y="492014"/>
            <a:ext cx="3692632" cy="543742"/>
          </a:xfrm>
        </p:spPr>
        <p:txBody>
          <a:bodyPr/>
          <a:lstStyle>
            <a:lvl1pPr algn="ctr">
              <a:defRPr sz="4000" b="1">
                <a:solidFill>
                  <a:srgbClr val="02C9B6"/>
                </a:solidFill>
                <a:latin typeface="Calibri" panose="020F0502020204030204" pitchFamily="34" charset="0"/>
                <a:cs typeface="Calibri" panose="020F0502020204030204" pitchFamily="34" charset="0"/>
              </a:defRPr>
            </a:lvl1pPr>
          </a:lstStyle>
          <a:p>
            <a:r>
              <a:rPr lang="es-ES" dirty="0"/>
              <a:t>Agenda</a:t>
            </a:r>
            <a:endParaRPr lang="es-CO" dirty="0"/>
          </a:p>
        </p:txBody>
      </p:sp>
      <p:sp>
        <p:nvSpPr>
          <p:cNvPr id="8" name="Google Shape;37;p32">
            <a:extLst>
              <a:ext uri="{FF2B5EF4-FFF2-40B4-BE49-F238E27FC236}">
                <a16:creationId xmlns:a16="http://schemas.microsoft.com/office/drawing/2014/main" id="{7E4911F7-0A38-4B68-AAA1-C1FC3DEB2706}"/>
              </a:ext>
            </a:extLst>
          </p:cNvPr>
          <p:cNvSpPr txBox="1">
            <a:spLocks noGrp="1"/>
          </p:cNvSpPr>
          <p:nvPr>
            <p:ph type="body" idx="1"/>
          </p:nvPr>
        </p:nvSpPr>
        <p:spPr>
          <a:xfrm>
            <a:off x="986601" y="1309983"/>
            <a:ext cx="7514035" cy="3330688"/>
          </a:xfrm>
          <a:prstGeom prst="rect">
            <a:avLst/>
          </a:prstGeom>
          <a:noFill/>
          <a:ln>
            <a:noFill/>
          </a:ln>
        </p:spPr>
        <p:txBody>
          <a:bodyPr spcFirstLastPara="1" wrap="square" lIns="91425" tIns="45700" rIns="91425" bIns="45700" anchor="t" anchorCtr="0">
            <a:normAutofit/>
          </a:bodyPr>
          <a:lstStyle>
            <a:lvl1pPr marL="5715" lvl="0" indent="0" algn="l">
              <a:lnSpc>
                <a:spcPct val="100000"/>
              </a:lnSpc>
              <a:spcBef>
                <a:spcPts val="360"/>
              </a:spcBef>
              <a:spcAft>
                <a:spcPts val="0"/>
              </a:spcAft>
              <a:buClr>
                <a:srgbClr val="02C9B6"/>
              </a:buClr>
              <a:buSzPts val="3480"/>
              <a:buFont typeface="Arial" panose="020B0604020202020204" pitchFamily="34" charset="0"/>
              <a:buNone/>
              <a:defRPr sz="1800">
                <a:solidFill>
                  <a:schemeClr val="bg1"/>
                </a:solidFill>
                <a:latin typeface="Calibri"/>
                <a:ea typeface="Calibri"/>
                <a:cs typeface="Calibri"/>
                <a:sym typeface="Calibri"/>
              </a:defRPr>
            </a:lvl1pPr>
            <a:lvl2pPr marL="685800" lvl="1" indent="-309563" algn="l">
              <a:lnSpc>
                <a:spcPct val="100000"/>
              </a:lnSpc>
              <a:spcBef>
                <a:spcPts val="450"/>
              </a:spcBef>
              <a:spcAft>
                <a:spcPts val="0"/>
              </a:spcAft>
              <a:buSzPts val="2900"/>
              <a:buChar char="•"/>
              <a:defRPr>
                <a:latin typeface="Calibri"/>
                <a:ea typeface="Calibri"/>
                <a:cs typeface="Calibri"/>
                <a:sym typeface="Calibri"/>
              </a:defRPr>
            </a:lvl2pPr>
            <a:lvl3pPr marL="1028700" lvl="2" indent="-295751" algn="l">
              <a:lnSpc>
                <a:spcPct val="100000"/>
              </a:lnSpc>
              <a:spcBef>
                <a:spcPts val="450"/>
              </a:spcBef>
              <a:spcAft>
                <a:spcPts val="0"/>
              </a:spcAft>
              <a:buSzPts val="2610"/>
              <a:buChar char="•"/>
              <a:defRPr>
                <a:latin typeface="Calibri"/>
                <a:ea typeface="Calibri"/>
                <a:cs typeface="Calibri"/>
                <a:sym typeface="Calibri"/>
              </a:defRPr>
            </a:lvl3pPr>
            <a:lvl4pPr marL="1371600" lvl="3" indent="-281939" algn="l">
              <a:lnSpc>
                <a:spcPct val="100000"/>
              </a:lnSpc>
              <a:spcBef>
                <a:spcPts val="450"/>
              </a:spcBef>
              <a:spcAft>
                <a:spcPts val="0"/>
              </a:spcAft>
              <a:buSzPts val="2320"/>
              <a:buChar char="•"/>
              <a:defRPr>
                <a:latin typeface="Calibri"/>
                <a:ea typeface="Calibri"/>
                <a:cs typeface="Calibri"/>
                <a:sym typeface="Calibri"/>
              </a:defRPr>
            </a:lvl4pPr>
            <a:lvl5pPr marL="1714500" lvl="4" indent="-268128" algn="l">
              <a:lnSpc>
                <a:spcPct val="100000"/>
              </a:lnSpc>
              <a:spcBef>
                <a:spcPts val="450"/>
              </a:spcBef>
              <a:spcAft>
                <a:spcPts val="0"/>
              </a:spcAft>
              <a:buSzPts val="2030"/>
              <a:buChar char="•"/>
              <a:defRPr>
                <a:latin typeface="Calibri"/>
                <a:ea typeface="Calibri"/>
                <a:cs typeface="Calibri"/>
                <a:sym typeface="Calibri"/>
              </a:defRPr>
            </a:lvl5pPr>
            <a:lvl6pPr marL="2057400" lvl="5" indent="-295751" algn="l">
              <a:lnSpc>
                <a:spcPct val="100000"/>
              </a:lnSpc>
              <a:spcBef>
                <a:spcPts val="450"/>
              </a:spcBef>
              <a:spcAft>
                <a:spcPts val="0"/>
              </a:spcAft>
              <a:buSzPts val="2610"/>
              <a:buChar char="•"/>
              <a:defRPr/>
            </a:lvl6pPr>
            <a:lvl7pPr marL="2400300" lvl="6" indent="-295751" algn="l">
              <a:lnSpc>
                <a:spcPct val="100000"/>
              </a:lnSpc>
              <a:spcBef>
                <a:spcPts val="450"/>
              </a:spcBef>
              <a:spcAft>
                <a:spcPts val="0"/>
              </a:spcAft>
              <a:buSzPts val="2610"/>
              <a:buChar char="•"/>
              <a:defRPr/>
            </a:lvl7pPr>
            <a:lvl8pPr marL="2743200" lvl="7" indent="-295751" algn="l">
              <a:lnSpc>
                <a:spcPct val="100000"/>
              </a:lnSpc>
              <a:spcBef>
                <a:spcPts val="450"/>
              </a:spcBef>
              <a:spcAft>
                <a:spcPts val="0"/>
              </a:spcAft>
              <a:buSzPts val="2610"/>
              <a:buChar char="•"/>
              <a:defRPr/>
            </a:lvl8pPr>
            <a:lvl9pPr marL="3086100" lvl="8" indent="-295751" algn="l">
              <a:lnSpc>
                <a:spcPct val="100000"/>
              </a:lnSpc>
              <a:spcBef>
                <a:spcPts val="450"/>
              </a:spcBef>
              <a:spcAft>
                <a:spcPts val="450"/>
              </a:spcAft>
              <a:buSzPts val="2610"/>
              <a:buChar char="•"/>
              <a:defRPr/>
            </a:lvl9pPr>
          </a:lstStyle>
          <a:p>
            <a:pPr lvl="0"/>
            <a:r>
              <a:rPr lang="es-ES"/>
              <a:t>Haga clic para modificar los estilos de texto del patrón</a:t>
            </a:r>
          </a:p>
        </p:txBody>
      </p:sp>
      <p:pic>
        <p:nvPicPr>
          <p:cNvPr id="9" name="Gráfico 5">
            <a:extLst>
              <a:ext uri="{FF2B5EF4-FFF2-40B4-BE49-F238E27FC236}">
                <a16:creationId xmlns:a16="http://schemas.microsoft.com/office/drawing/2014/main" id="{77AE4992-419D-4C0D-ADAE-F817396DCB9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340392" y="674833"/>
            <a:ext cx="4581131" cy="68963"/>
          </a:xfrm>
          <a:prstGeom prst="rect">
            <a:avLst/>
          </a:prstGeom>
        </p:spPr>
      </p:pic>
      <p:pic>
        <p:nvPicPr>
          <p:cNvPr id="10" name="Gráfico 11">
            <a:extLst>
              <a:ext uri="{FF2B5EF4-FFF2-40B4-BE49-F238E27FC236}">
                <a16:creationId xmlns:a16="http://schemas.microsoft.com/office/drawing/2014/main" id="{B9CE167F-D9B1-4886-B83E-2CEA293BAAF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054916" y="4778409"/>
            <a:ext cx="891441" cy="378665"/>
          </a:xfrm>
          <a:prstGeom prst="rect">
            <a:avLst/>
          </a:prstGeom>
        </p:spPr>
      </p:pic>
      <p:sp>
        <p:nvSpPr>
          <p:cNvPr id="11" name="CuadroTexto 10">
            <a:extLst>
              <a:ext uri="{FF2B5EF4-FFF2-40B4-BE49-F238E27FC236}">
                <a16:creationId xmlns:a16="http://schemas.microsoft.com/office/drawing/2014/main" id="{6C8AC4E2-448D-4FEE-91DD-C1DA16461242}"/>
              </a:ext>
            </a:extLst>
          </p:cNvPr>
          <p:cNvSpPr txBox="1"/>
          <p:nvPr/>
        </p:nvSpPr>
        <p:spPr>
          <a:xfrm>
            <a:off x="264319" y="4914899"/>
            <a:ext cx="1900238" cy="196208"/>
          </a:xfrm>
          <a:prstGeom prst="rect">
            <a:avLst/>
          </a:prstGeom>
          <a:noFill/>
        </p:spPr>
        <p:txBody>
          <a:bodyPr wrap="square" rtlCol="0">
            <a:spAutoFit/>
          </a:bodyPr>
          <a:lstStyle/>
          <a:p>
            <a:r>
              <a:rPr lang="es-CO" sz="675" dirty="0">
                <a:solidFill>
                  <a:schemeClr val="bg1"/>
                </a:solidFill>
              </a:rPr>
              <a:t>Vigilada </a:t>
            </a:r>
            <a:r>
              <a:rPr lang="es-CO" sz="675" dirty="0" err="1">
                <a:solidFill>
                  <a:schemeClr val="bg1"/>
                </a:solidFill>
              </a:rPr>
              <a:t>Mineducación</a:t>
            </a:r>
            <a:endParaRPr lang="es-CO" sz="675" dirty="0">
              <a:solidFill>
                <a:schemeClr val="bg1"/>
              </a:solidFill>
            </a:endParaRPr>
          </a:p>
        </p:txBody>
      </p:sp>
    </p:spTree>
    <p:extLst>
      <p:ext uri="{BB962C8B-B14F-4D97-AF65-F5344CB8AC3E}">
        <p14:creationId xmlns:p14="http://schemas.microsoft.com/office/powerpoint/2010/main" val="3099914344"/>
      </p:ext>
    </p:extLst>
  </p:cSld>
  <p:clrMapOvr>
    <a:masterClrMapping/>
  </p:clrMapOvr>
  <p:hf hdr="0" ftr="0" dt="0"/>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Subtitle">
  <p:cSld name="Subtitle">
    <p:spTree>
      <p:nvGrpSpPr>
        <p:cNvPr id="1" name="Shape 12"/>
        <p:cNvGrpSpPr/>
        <p:nvPr/>
      </p:nvGrpSpPr>
      <p:grpSpPr>
        <a:xfrm>
          <a:off x="0" y="0"/>
          <a:ext cx="0" cy="0"/>
          <a:chOff x="0" y="0"/>
          <a:chExt cx="0" cy="0"/>
        </a:xfrm>
      </p:grpSpPr>
      <p:sp>
        <p:nvSpPr>
          <p:cNvPr id="14" name="Google Shape;14;p3"/>
          <p:cNvSpPr txBox="1">
            <a:spLocks noGrp="1"/>
          </p:cNvSpPr>
          <p:nvPr>
            <p:ph type="ctrTitle"/>
          </p:nvPr>
        </p:nvSpPr>
        <p:spPr>
          <a:xfrm>
            <a:off x="685800" y="973750"/>
            <a:ext cx="5796900" cy="1159800"/>
          </a:xfrm>
          <a:prstGeom prst="rect">
            <a:avLst/>
          </a:prstGeom>
        </p:spPr>
        <p:txBody>
          <a:bodyPr spcFirstLastPara="1" wrap="square" lIns="0" tIns="0" rIns="0" bIns="0" anchor="b"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15" name="Google Shape;15;p3"/>
          <p:cNvSpPr txBox="1">
            <a:spLocks noGrp="1"/>
          </p:cNvSpPr>
          <p:nvPr>
            <p:ph type="subTitle" idx="1"/>
          </p:nvPr>
        </p:nvSpPr>
        <p:spPr>
          <a:xfrm>
            <a:off x="685800" y="2230450"/>
            <a:ext cx="5796900" cy="465300"/>
          </a:xfrm>
          <a:prstGeom prst="rect">
            <a:avLst/>
          </a:prstGeom>
        </p:spPr>
        <p:txBody>
          <a:bodyPr spcFirstLastPara="1" wrap="square" lIns="0" tIns="0" rIns="0" bIns="0"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Tree>
    <p:extLst>
      <p:ext uri="{BB962C8B-B14F-4D97-AF65-F5344CB8AC3E}">
        <p14:creationId xmlns:p14="http://schemas.microsoft.com/office/powerpoint/2010/main" val="33265873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2_Agenda">
    <p:bg>
      <p:bgPr>
        <a:solidFill>
          <a:srgbClr val="0D3240"/>
        </a:solidFill>
        <a:effectLst/>
      </p:bgPr>
    </p:bg>
    <p:spTree>
      <p:nvGrpSpPr>
        <p:cNvPr id="1" name=""/>
        <p:cNvGrpSpPr/>
        <p:nvPr/>
      </p:nvGrpSpPr>
      <p:grpSpPr>
        <a:xfrm>
          <a:off x="0" y="0"/>
          <a:ext cx="0" cy="0"/>
          <a:chOff x="0" y="0"/>
          <a:chExt cx="0" cy="0"/>
        </a:xfrm>
      </p:grpSpPr>
      <p:pic>
        <p:nvPicPr>
          <p:cNvPr id="9" name="Gráfico 5">
            <a:extLst>
              <a:ext uri="{FF2B5EF4-FFF2-40B4-BE49-F238E27FC236}">
                <a16:creationId xmlns:a16="http://schemas.microsoft.com/office/drawing/2014/main" id="{77AE4992-419D-4C0D-ADAE-F817396DCB9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340392" y="674833"/>
            <a:ext cx="4581131" cy="68963"/>
          </a:xfrm>
          <a:prstGeom prst="rect">
            <a:avLst/>
          </a:prstGeom>
        </p:spPr>
      </p:pic>
      <p:pic>
        <p:nvPicPr>
          <p:cNvPr id="10" name="Gráfico 11">
            <a:extLst>
              <a:ext uri="{FF2B5EF4-FFF2-40B4-BE49-F238E27FC236}">
                <a16:creationId xmlns:a16="http://schemas.microsoft.com/office/drawing/2014/main" id="{B9CE167F-D9B1-4886-B83E-2CEA293BAAF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054916" y="4778409"/>
            <a:ext cx="891441" cy="378665"/>
          </a:xfrm>
          <a:prstGeom prst="rect">
            <a:avLst/>
          </a:prstGeom>
        </p:spPr>
      </p:pic>
      <p:sp>
        <p:nvSpPr>
          <p:cNvPr id="11" name="CuadroTexto 10">
            <a:extLst>
              <a:ext uri="{FF2B5EF4-FFF2-40B4-BE49-F238E27FC236}">
                <a16:creationId xmlns:a16="http://schemas.microsoft.com/office/drawing/2014/main" id="{6C8AC4E2-448D-4FEE-91DD-C1DA16461242}"/>
              </a:ext>
            </a:extLst>
          </p:cNvPr>
          <p:cNvSpPr txBox="1"/>
          <p:nvPr/>
        </p:nvSpPr>
        <p:spPr>
          <a:xfrm>
            <a:off x="264319" y="4914899"/>
            <a:ext cx="1900238" cy="196208"/>
          </a:xfrm>
          <a:prstGeom prst="rect">
            <a:avLst/>
          </a:prstGeom>
          <a:noFill/>
        </p:spPr>
        <p:txBody>
          <a:bodyPr wrap="square" rtlCol="0">
            <a:spAutoFit/>
          </a:bodyPr>
          <a:lstStyle/>
          <a:p>
            <a:r>
              <a:rPr lang="es-CO" sz="675" dirty="0">
                <a:solidFill>
                  <a:schemeClr val="bg1"/>
                </a:solidFill>
              </a:rPr>
              <a:t>Vigilada </a:t>
            </a:r>
            <a:r>
              <a:rPr lang="es-CO" sz="675" dirty="0" err="1">
                <a:solidFill>
                  <a:schemeClr val="bg1"/>
                </a:solidFill>
              </a:rPr>
              <a:t>Mineducación</a:t>
            </a:r>
            <a:endParaRPr lang="es-CO" sz="675" dirty="0">
              <a:solidFill>
                <a:schemeClr val="bg1"/>
              </a:solidFill>
            </a:endParaRPr>
          </a:p>
        </p:txBody>
      </p:sp>
      <p:sp>
        <p:nvSpPr>
          <p:cNvPr id="2" name="Google Shape;87;p22">
            <a:extLst>
              <a:ext uri="{FF2B5EF4-FFF2-40B4-BE49-F238E27FC236}">
                <a16:creationId xmlns:a16="http://schemas.microsoft.com/office/drawing/2014/main" id="{85F04559-A81A-54D3-2B1A-DDD6F2612E0A}"/>
              </a:ext>
            </a:extLst>
          </p:cNvPr>
          <p:cNvSpPr txBox="1">
            <a:spLocks noGrp="1"/>
          </p:cNvSpPr>
          <p:nvPr>
            <p:ph type="body" idx="1"/>
          </p:nvPr>
        </p:nvSpPr>
        <p:spPr>
          <a:xfrm>
            <a:off x="956564" y="906406"/>
            <a:ext cx="7514035" cy="3330688"/>
          </a:xfrm>
          <a:prstGeom prst="rect">
            <a:avLst/>
          </a:prstGeom>
          <a:noFill/>
          <a:ln>
            <a:noFill/>
          </a:ln>
        </p:spPr>
        <p:txBody>
          <a:bodyPr spcFirstLastPara="1" wrap="square" lIns="91425" tIns="91425" rIns="91425" bIns="91425" anchor="ctr" anchorCtr="0">
            <a:noAutofit/>
          </a:bodyPr>
          <a:lstStyle>
            <a:lvl1pPr>
              <a:defRPr/>
            </a:lvl1pPr>
          </a:lstStyle>
          <a:p>
            <a:pPr marL="0" lvl="0" indent="0" algn="ctr" rtl="0">
              <a:lnSpc>
                <a:spcPct val="100000"/>
              </a:lnSpc>
              <a:spcBef>
                <a:spcPts val="0"/>
              </a:spcBef>
              <a:spcAft>
                <a:spcPts val="0"/>
              </a:spcAft>
              <a:buSzPts val="2800"/>
              <a:buNone/>
            </a:pPr>
            <a:r>
              <a:rPr lang="es-ES"/>
              <a:t>Haga clic para modificar los estilos de texto del patrón</a:t>
            </a:r>
          </a:p>
        </p:txBody>
      </p:sp>
    </p:spTree>
    <p:extLst>
      <p:ext uri="{BB962C8B-B14F-4D97-AF65-F5344CB8AC3E}">
        <p14:creationId xmlns:p14="http://schemas.microsoft.com/office/powerpoint/2010/main" val="93918641"/>
      </p:ext>
    </p:extLst>
  </p:cSld>
  <p:clrMapOvr>
    <a:masterClrMapping/>
  </p:clrMapOvr>
  <p:hf hdr="0" ftr="0" dt="0"/>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3_Diapositiva de título">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838200" y="6356351"/>
            <a:ext cx="2743200" cy="365125"/>
          </a:xfrm>
          <a:prstGeom prst="rect">
            <a:avLst/>
          </a:prstGeom>
        </p:spPr>
        <p:txBody>
          <a:bodyPr vert="horz" lIns="91440" tIns="45720" rIns="91440" bIns="45720" rtlCol="0" anchor="ctr"/>
          <a:lstStyle>
            <a:defPPr>
              <a:defRPr lang="es-E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s-CO"/>
          </a:p>
        </p:txBody>
      </p:sp>
      <p:sp>
        <p:nvSpPr>
          <p:cNvPr id="5" name="Footer Placeholder 4"/>
          <p:cNvSpPr>
            <a:spLocks noGrp="1"/>
          </p:cNvSpPr>
          <p:nvPr>
            <p:ph type="ftr" sz="quarter" idx="11"/>
          </p:nvPr>
        </p:nvSpPr>
        <p:spPr>
          <a:xfrm>
            <a:off x="4038600" y="6356351"/>
            <a:ext cx="4114800" cy="365125"/>
          </a:xfrm>
          <a:prstGeom prst="rect">
            <a:avLst/>
          </a:prstGeom>
        </p:spPr>
        <p:txBody>
          <a:bodyPr vert="horz" lIns="91440" tIns="45720" rIns="91440" bIns="45720" rtlCol="0" anchor="ctr"/>
          <a:lstStyle>
            <a:defPPr>
              <a:defRPr lang="es-E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s-CO"/>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s-CO" smtClean="0"/>
              <a:t>‹#›</a:t>
            </a:fld>
            <a:endParaRPr lang="es-CO"/>
          </a:p>
        </p:txBody>
      </p:sp>
    </p:spTree>
    <p:extLst>
      <p:ext uri="{BB962C8B-B14F-4D97-AF65-F5344CB8AC3E}">
        <p14:creationId xmlns:p14="http://schemas.microsoft.com/office/powerpoint/2010/main" val="759391633"/>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slide" preserve="1">
  <p:cSld name="Title slide">
    <p:spTree>
      <p:nvGrpSpPr>
        <p:cNvPr id="1" name="Shape 9"/>
        <p:cNvGrpSpPr/>
        <p:nvPr/>
      </p:nvGrpSpPr>
      <p:grpSpPr>
        <a:xfrm>
          <a:off x="0" y="0"/>
          <a:ext cx="0" cy="0"/>
          <a:chOff x="0" y="0"/>
          <a:chExt cx="0" cy="0"/>
        </a:xfrm>
      </p:grpSpPr>
      <p:pic>
        <p:nvPicPr>
          <p:cNvPr id="10" name="Google Shape;10;p67"/>
          <p:cNvPicPr preferRelativeResize="0"/>
          <p:nvPr/>
        </p:nvPicPr>
        <p:blipFill rotWithShape="1">
          <a:blip r:embed="rId2">
            <a:alphaModFix/>
          </a:blip>
          <a:srcRect l="4164" r="43153"/>
          <a:stretch/>
        </p:blipFill>
        <p:spPr>
          <a:xfrm>
            <a:off x="7765774" y="157061"/>
            <a:ext cx="1020418" cy="659838"/>
          </a:xfrm>
          <a:prstGeom prst="rect">
            <a:avLst/>
          </a:prstGeom>
          <a:noFill/>
          <a:ln>
            <a:noFill/>
          </a:ln>
        </p:spPr>
      </p:pic>
      <p:sp>
        <p:nvSpPr>
          <p:cNvPr id="11" name="Google Shape;11;p67"/>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a:solidFill>
                  <a:schemeClr val="lt1"/>
                </a:solidFill>
                <a:latin typeface="Calibri"/>
                <a:ea typeface="Calibri"/>
                <a:cs typeface="Calibri"/>
                <a:sym typeface="Calibri"/>
              </a:defRPr>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r>
              <a:rPr lang="es-ES"/>
              <a:t>Haga clic para modificar el estilo de título del patrón</a:t>
            </a:r>
            <a:endParaRPr/>
          </a:p>
        </p:txBody>
      </p:sp>
    </p:spTree>
    <p:extLst>
      <p:ext uri="{BB962C8B-B14F-4D97-AF65-F5344CB8AC3E}">
        <p14:creationId xmlns:p14="http://schemas.microsoft.com/office/powerpoint/2010/main" val="1821053931"/>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body" preserve="1">
  <p:cSld name="Title and body">
    <p:spTree>
      <p:nvGrpSpPr>
        <p:cNvPr id="1" name="Shape 12"/>
        <p:cNvGrpSpPr/>
        <p:nvPr/>
      </p:nvGrpSpPr>
      <p:grpSpPr>
        <a:xfrm>
          <a:off x="0" y="0"/>
          <a:ext cx="0" cy="0"/>
          <a:chOff x="0" y="0"/>
          <a:chExt cx="0" cy="0"/>
        </a:xfrm>
      </p:grpSpPr>
      <p:pic>
        <p:nvPicPr>
          <p:cNvPr id="3" name="Gráfico 11">
            <a:extLst>
              <a:ext uri="{FF2B5EF4-FFF2-40B4-BE49-F238E27FC236}">
                <a16:creationId xmlns:a16="http://schemas.microsoft.com/office/drawing/2014/main" id="{82DC6C10-937C-1F1F-D048-1657A24F318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207316" y="4702209"/>
            <a:ext cx="891441" cy="378665"/>
          </a:xfrm>
          <a:prstGeom prst="rect">
            <a:avLst/>
          </a:prstGeom>
        </p:spPr>
      </p:pic>
      <p:sp>
        <p:nvSpPr>
          <p:cNvPr id="4" name="Slide Number Placeholder 5">
            <a:extLst>
              <a:ext uri="{FF2B5EF4-FFF2-40B4-BE49-F238E27FC236}">
                <a16:creationId xmlns:a16="http://schemas.microsoft.com/office/drawing/2014/main" id="{8ECDB7D0-BDF1-F8C6-9DA6-C96C08639B04}"/>
              </a:ext>
            </a:extLst>
          </p:cNvPr>
          <p:cNvSpPr>
            <a:spLocks noGrp="1"/>
          </p:cNvSpPr>
          <p:nvPr>
            <p:ph type="sldNum" sz="quarter" idx="12"/>
          </p:nvPr>
        </p:nvSpPr>
        <p:spPr>
          <a:xfrm>
            <a:off x="8472458" y="4663217"/>
            <a:ext cx="548700" cy="393600"/>
          </a:xfrm>
        </p:spPr>
        <p:txBody>
          <a:bodyPr/>
          <a:lstStyle/>
          <a:p>
            <a:pPr marL="0" lvl="0" indent="0" algn="r" rtl="0">
              <a:spcBef>
                <a:spcPts val="0"/>
              </a:spcBef>
              <a:spcAft>
                <a:spcPts val="0"/>
              </a:spcAft>
              <a:buNone/>
            </a:pPr>
            <a:fld id="{00000000-1234-1234-1234-123412341234}" type="slidenum">
              <a:rPr lang="es-CO" smtClean="0"/>
              <a:t>‹#›</a:t>
            </a:fld>
            <a:endParaRPr lang="es-CO"/>
          </a:p>
        </p:txBody>
      </p:sp>
      <p:pic>
        <p:nvPicPr>
          <p:cNvPr id="5" name="Imagen 4" descr="Imagen que contiene coral, calle, animal, agua&#10;&#10;Descripción generada automáticamente">
            <a:extLst>
              <a:ext uri="{FF2B5EF4-FFF2-40B4-BE49-F238E27FC236}">
                <a16:creationId xmlns:a16="http://schemas.microsoft.com/office/drawing/2014/main" id="{1DCB6439-688A-AB5E-8E4C-BDCA157360D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952669773"/>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Referencias">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838200" y="6356351"/>
            <a:ext cx="2743200" cy="365125"/>
          </a:xfrm>
          <a:prstGeom prst="rect">
            <a:avLst/>
          </a:prstGeom>
        </p:spPr>
        <p:txBody>
          <a:bodyPr vert="horz" lIns="91440" tIns="45720" rIns="91440" bIns="45720" rtlCol="0" anchor="ctr"/>
          <a:lstStyle>
            <a:defPPr>
              <a:defRPr lang="es-E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s-CO"/>
          </a:p>
        </p:txBody>
      </p:sp>
      <p:sp>
        <p:nvSpPr>
          <p:cNvPr id="5" name="Footer Placeholder 4"/>
          <p:cNvSpPr>
            <a:spLocks noGrp="1"/>
          </p:cNvSpPr>
          <p:nvPr>
            <p:ph type="ftr" sz="quarter" idx="11"/>
          </p:nvPr>
        </p:nvSpPr>
        <p:spPr>
          <a:xfrm>
            <a:off x="4038600" y="6356351"/>
            <a:ext cx="4114800" cy="365125"/>
          </a:xfrm>
          <a:prstGeom prst="rect">
            <a:avLst/>
          </a:prstGeom>
        </p:spPr>
        <p:txBody>
          <a:bodyPr vert="horz" lIns="91440" tIns="45720" rIns="91440" bIns="45720" rtlCol="0" anchor="ctr"/>
          <a:lstStyle>
            <a:defPPr>
              <a:defRPr lang="es-E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s-CO"/>
          </a:p>
        </p:txBody>
      </p:sp>
      <p:sp>
        <p:nvSpPr>
          <p:cNvPr id="2" name="Rectángulo 1">
            <a:extLst>
              <a:ext uri="{FF2B5EF4-FFF2-40B4-BE49-F238E27FC236}">
                <a16:creationId xmlns:a16="http://schemas.microsoft.com/office/drawing/2014/main" id="{18E40F9F-6290-C1E6-1E74-AFEA26E22D8D}"/>
              </a:ext>
            </a:extLst>
          </p:cNvPr>
          <p:cNvSpPr/>
          <p:nvPr/>
        </p:nvSpPr>
        <p:spPr>
          <a:xfrm>
            <a:off x="0" y="0"/>
            <a:ext cx="9144000" cy="857250"/>
          </a:xfrm>
          <a:prstGeom prst="rect">
            <a:avLst/>
          </a:prstGeom>
          <a:solidFill>
            <a:srgbClr val="0D32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3" name="Gráfico 12">
            <a:extLst>
              <a:ext uri="{FF2B5EF4-FFF2-40B4-BE49-F238E27FC236}">
                <a16:creationId xmlns:a16="http://schemas.microsoft.com/office/drawing/2014/main" id="{F6C67CBD-A8F1-F1DB-702D-816E9453565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153400" y="4764835"/>
            <a:ext cx="891441" cy="378665"/>
          </a:xfrm>
          <a:prstGeom prst="rect">
            <a:avLst/>
          </a:prstGeom>
        </p:spPr>
      </p:pic>
      <p:sp>
        <p:nvSpPr>
          <p:cNvPr id="7" name="CuadroTexto 6">
            <a:extLst>
              <a:ext uri="{FF2B5EF4-FFF2-40B4-BE49-F238E27FC236}">
                <a16:creationId xmlns:a16="http://schemas.microsoft.com/office/drawing/2014/main" id="{6704F0FF-04CD-EDFF-7B1A-C5DE938EEA59}"/>
              </a:ext>
            </a:extLst>
          </p:cNvPr>
          <p:cNvSpPr txBox="1"/>
          <p:nvPr/>
        </p:nvSpPr>
        <p:spPr>
          <a:xfrm>
            <a:off x="264319" y="4914899"/>
            <a:ext cx="1900238" cy="196208"/>
          </a:xfrm>
          <a:prstGeom prst="rect">
            <a:avLst/>
          </a:prstGeom>
          <a:solidFill>
            <a:schemeClr val="lt1"/>
          </a:solidFill>
        </p:spPr>
        <p:txBody>
          <a:bodyPr wrap="square" rtlCol="0">
            <a:spAutoFit/>
          </a:bodyPr>
          <a:lstStyle/>
          <a:p>
            <a:r>
              <a:rPr lang="es-CO" sz="675" dirty="0">
                <a:solidFill>
                  <a:schemeClr val="bg2"/>
                </a:solidFill>
              </a:rPr>
              <a:t>Vigilada </a:t>
            </a:r>
            <a:r>
              <a:rPr lang="es-CO" sz="675" dirty="0" err="1">
                <a:solidFill>
                  <a:schemeClr val="bg2"/>
                </a:solidFill>
              </a:rPr>
              <a:t>Mineducación</a:t>
            </a:r>
            <a:endParaRPr lang="es-CO" sz="675" dirty="0">
              <a:solidFill>
                <a:schemeClr val="bg2"/>
              </a:solidFill>
            </a:endParaRPr>
          </a:p>
        </p:txBody>
      </p:sp>
      <p:sp>
        <p:nvSpPr>
          <p:cNvPr id="6" name="Google Shape;98;p23">
            <a:extLst>
              <a:ext uri="{FF2B5EF4-FFF2-40B4-BE49-F238E27FC236}">
                <a16:creationId xmlns:a16="http://schemas.microsoft.com/office/drawing/2014/main" id="{F562C296-131A-1156-2E03-095F6317AF59}"/>
              </a:ext>
            </a:extLst>
          </p:cNvPr>
          <p:cNvSpPr txBox="1"/>
          <p:nvPr/>
        </p:nvSpPr>
        <p:spPr>
          <a:xfrm>
            <a:off x="139161" y="0"/>
            <a:ext cx="5102161" cy="857249"/>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595959"/>
              </a:buClr>
              <a:buSzPts val="2800"/>
              <a:buFont typeface="Arial"/>
              <a:buNone/>
            </a:pPr>
            <a:endParaRPr dirty="0"/>
          </a:p>
        </p:txBody>
      </p:sp>
    </p:spTree>
    <p:extLst>
      <p:ext uri="{BB962C8B-B14F-4D97-AF65-F5344CB8AC3E}">
        <p14:creationId xmlns:p14="http://schemas.microsoft.com/office/powerpoint/2010/main" val="252745712"/>
      </p:ext>
    </p:extLst>
  </p:cSld>
  <p:clrMapOvr>
    <a:masterClrMapping/>
  </p:clrMapOvr>
  <p:hf hdr="0" ftr="0" dt="0"/>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body" preserve="1">
  <p:cSld name="1_Title and body">
    <p:spTree>
      <p:nvGrpSpPr>
        <p:cNvPr id="1" name="Shape 15"/>
        <p:cNvGrpSpPr/>
        <p:nvPr/>
      </p:nvGrpSpPr>
      <p:grpSpPr>
        <a:xfrm>
          <a:off x="0" y="0"/>
          <a:ext cx="0" cy="0"/>
          <a:chOff x="0" y="0"/>
          <a:chExt cx="0" cy="0"/>
        </a:xfrm>
      </p:grpSpPr>
      <p:pic>
        <p:nvPicPr>
          <p:cNvPr id="16" name="Google Shape;16;p69"/>
          <p:cNvPicPr preferRelativeResize="0"/>
          <p:nvPr/>
        </p:nvPicPr>
        <p:blipFill rotWithShape="1">
          <a:blip r:embed="rId2">
            <a:alphaModFix/>
          </a:blip>
          <a:srcRect l="4164" r="43153"/>
          <a:stretch/>
        </p:blipFill>
        <p:spPr>
          <a:xfrm>
            <a:off x="7765774" y="157061"/>
            <a:ext cx="1020418" cy="659838"/>
          </a:xfrm>
          <a:prstGeom prst="rect">
            <a:avLst/>
          </a:prstGeom>
          <a:noFill/>
          <a:ln>
            <a:noFill/>
          </a:ln>
        </p:spPr>
      </p:pic>
    </p:spTree>
    <p:extLst>
      <p:ext uri="{BB962C8B-B14F-4D97-AF65-F5344CB8AC3E}">
        <p14:creationId xmlns:p14="http://schemas.microsoft.com/office/powerpoint/2010/main" val="13196939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header" type="secHead" preserve="1">
  <p:cSld name="Section header">
    <p:spTree>
      <p:nvGrpSpPr>
        <p:cNvPr id="1" name="Shape 18"/>
        <p:cNvGrpSpPr/>
        <p:nvPr/>
      </p:nvGrpSpPr>
      <p:grpSpPr>
        <a:xfrm>
          <a:off x="0" y="0"/>
          <a:ext cx="0" cy="0"/>
          <a:chOff x="0" y="0"/>
          <a:chExt cx="0" cy="0"/>
        </a:xfrm>
      </p:grpSpPr>
      <p:sp>
        <p:nvSpPr>
          <p:cNvPr id="19" name="Google Shape;19;p9"/>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r>
              <a:rPr lang="es-ES"/>
              <a:t>Haga clic para modificar el estilo de título del patrón</a:t>
            </a:r>
            <a:endParaRPr/>
          </a:p>
        </p:txBody>
      </p:sp>
      <p:sp>
        <p:nvSpPr>
          <p:cNvPr id="20" name="Google Shape;20;p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CO" smtClean="0"/>
              <a:t>‹#›</a:t>
            </a:fld>
            <a:endParaRPr lang="es-CO"/>
          </a:p>
        </p:txBody>
      </p:sp>
    </p:spTree>
    <p:extLst>
      <p:ext uri="{BB962C8B-B14F-4D97-AF65-F5344CB8AC3E}">
        <p14:creationId xmlns:p14="http://schemas.microsoft.com/office/powerpoint/2010/main" val="216741644"/>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5"/>
        <p:cNvGrpSpPr/>
        <p:nvPr/>
      </p:nvGrpSpPr>
      <p:grpSpPr>
        <a:xfrm>
          <a:off x="0" y="0"/>
          <a:ext cx="0" cy="0"/>
          <a:chOff x="0" y="0"/>
          <a:chExt cx="0" cy="0"/>
        </a:xfrm>
      </p:grpSpPr>
      <p:sp>
        <p:nvSpPr>
          <p:cNvPr id="6" name="Google Shape;6;p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 name="Google Shape;7;p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8" name="Google Shape;8;p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CO" smtClean="0"/>
              <a:t>‹#›</a:t>
            </a:fld>
            <a:endParaRPr lang="es-CO"/>
          </a:p>
        </p:txBody>
      </p:sp>
    </p:spTree>
    <p:extLst>
      <p:ext uri="{BB962C8B-B14F-4D97-AF65-F5344CB8AC3E}">
        <p14:creationId xmlns:p14="http://schemas.microsoft.com/office/powerpoint/2010/main" val="1497199371"/>
      </p:ext>
    </p:extLst>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Lst>
  <p:transition>
    <p:fade thruBlk="1"/>
  </p:transition>
  <p:hf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mailto:jdmartinev@eafit.edu.co"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3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1"/>
          <p:cNvSpPr txBox="1">
            <a:spLocks noGrp="1"/>
          </p:cNvSpPr>
          <p:nvPr>
            <p:ph type="title"/>
          </p:nvPr>
        </p:nvSpPr>
        <p:spPr>
          <a:xfrm>
            <a:off x="1976393" y="518260"/>
            <a:ext cx="6802401" cy="764177"/>
          </a:xfrm>
          <a:prstGeom prst="rect">
            <a:avLst/>
          </a:prstGeom>
        </p:spPr>
        <p:txBody>
          <a:bodyPr spcFirstLastPara="1" wrap="square" lIns="0" tIns="0" rIns="0" bIns="0" anchor="t" anchorCtr="0">
            <a:noAutofit/>
          </a:bodyPr>
          <a:lstStyle/>
          <a:p>
            <a:pPr marL="0" lvl="0" indent="0" rtl="0">
              <a:spcBef>
                <a:spcPts val="0"/>
              </a:spcBef>
              <a:spcAft>
                <a:spcPts val="0"/>
              </a:spcAft>
              <a:buNone/>
            </a:pPr>
            <a:r>
              <a:rPr lang="es-ES" sz="3600" dirty="0"/>
              <a:t>INTRODUCCIÓN A AGENTES LÓGICOS</a:t>
            </a:r>
          </a:p>
          <a:p>
            <a:pPr marL="0" lvl="0" indent="0" rtl="0">
              <a:spcBef>
                <a:spcPts val="0"/>
              </a:spcBef>
              <a:spcAft>
                <a:spcPts val="0"/>
              </a:spcAft>
              <a:buNone/>
            </a:pPr>
            <a:endParaRPr lang="es-ES" sz="4400" dirty="0"/>
          </a:p>
          <a:p>
            <a:pPr marL="0" lvl="0" indent="0" rtl="0">
              <a:spcBef>
                <a:spcPts val="0"/>
              </a:spcBef>
              <a:spcAft>
                <a:spcPts val="0"/>
              </a:spcAft>
              <a:buNone/>
            </a:pPr>
            <a:endParaRPr lang="es-ES" sz="4800" dirty="0"/>
          </a:p>
        </p:txBody>
      </p:sp>
      <p:sp>
        <p:nvSpPr>
          <p:cNvPr id="3" name="Google Shape;60;p19">
            <a:extLst>
              <a:ext uri="{FF2B5EF4-FFF2-40B4-BE49-F238E27FC236}">
                <a16:creationId xmlns:a16="http://schemas.microsoft.com/office/drawing/2014/main" id="{E4D3BE62-9653-A8AD-FBD4-1A43E265E47F}"/>
              </a:ext>
            </a:extLst>
          </p:cNvPr>
          <p:cNvSpPr txBox="1"/>
          <p:nvPr/>
        </p:nvSpPr>
        <p:spPr>
          <a:xfrm>
            <a:off x="493189" y="3095971"/>
            <a:ext cx="8415832" cy="841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3600"/>
              <a:buFont typeface="Arial"/>
              <a:buNone/>
            </a:pPr>
            <a:endParaRPr lang="es-CO" sz="2400" b="0" i="0" u="none" strike="noStrike" cap="none" dirty="0">
              <a:solidFill>
                <a:schemeClr val="lt1"/>
              </a:solidFill>
              <a:latin typeface="Calibri"/>
              <a:ea typeface="Calibri"/>
              <a:cs typeface="Calibri"/>
              <a:sym typeface="Calibri"/>
            </a:endParaRPr>
          </a:p>
          <a:p>
            <a:pPr>
              <a:buClr>
                <a:schemeClr val="dk1"/>
              </a:buClr>
              <a:buSzPts val="3600"/>
            </a:pPr>
            <a:r>
              <a:rPr lang="es-CO" sz="2400" b="0" i="0" u="none" strike="noStrike" cap="none" dirty="0">
                <a:solidFill>
                  <a:schemeClr val="lt1"/>
                </a:solidFill>
                <a:latin typeface="Calibri"/>
                <a:ea typeface="Calibri"/>
                <a:cs typeface="Calibri"/>
                <a:sym typeface="Calibri"/>
              </a:rPr>
              <a:t>Yomin E. Jaramillo Múnera, </a:t>
            </a:r>
            <a:r>
              <a:rPr lang="es-CO" sz="2400" b="0" i="0" u="none" strike="noStrike" cap="none" dirty="0" err="1">
                <a:solidFill>
                  <a:schemeClr val="lt1"/>
                </a:solidFill>
                <a:latin typeface="Calibri"/>
                <a:ea typeface="Calibri"/>
                <a:cs typeface="Calibri"/>
                <a:sym typeface="Calibri"/>
              </a:rPr>
              <a:t>Msc</a:t>
            </a:r>
            <a:r>
              <a:rPr lang="es-CO" sz="2400" b="0" i="0" u="none" strike="noStrike" cap="none" dirty="0">
                <a:solidFill>
                  <a:schemeClr val="lt1"/>
                </a:solidFill>
                <a:latin typeface="Calibri"/>
                <a:ea typeface="Calibri"/>
                <a:cs typeface="Calibri"/>
                <a:sym typeface="Calibri"/>
              </a:rPr>
              <a:t>.</a:t>
            </a:r>
            <a:r>
              <a:rPr lang="es-CO" sz="2400" dirty="0">
                <a:solidFill>
                  <a:schemeClr val="lt1"/>
                </a:solidFill>
                <a:latin typeface="Calibri"/>
                <a:ea typeface="Calibri"/>
                <a:cs typeface="Calibri"/>
                <a:sym typeface="Calibri"/>
              </a:rPr>
              <a:t> </a:t>
            </a:r>
            <a:r>
              <a:rPr lang="es-CO" sz="2400" dirty="0" err="1">
                <a:solidFill>
                  <a:schemeClr val="lt1"/>
                </a:solidFill>
                <a:latin typeface="Calibri"/>
                <a:ea typeface="Calibri"/>
                <a:cs typeface="Calibri"/>
                <a:sym typeface="Calibri"/>
              </a:rPr>
              <a:t>Automatizacion</a:t>
            </a:r>
            <a:r>
              <a:rPr lang="es-CO" sz="2400" dirty="0">
                <a:solidFill>
                  <a:schemeClr val="lt1"/>
                </a:solidFill>
                <a:latin typeface="Calibri"/>
                <a:ea typeface="Calibri"/>
                <a:cs typeface="Calibri"/>
                <a:sym typeface="Calibri"/>
              </a:rPr>
              <a:t> y Control </a:t>
            </a:r>
            <a:r>
              <a:rPr lang="es-CO" sz="2400" dirty="0" err="1">
                <a:solidFill>
                  <a:schemeClr val="lt1"/>
                </a:solidFill>
                <a:latin typeface="Calibri"/>
                <a:ea typeface="Calibri"/>
                <a:cs typeface="Calibri"/>
                <a:sym typeface="Calibri"/>
              </a:rPr>
              <a:t>Ind</a:t>
            </a:r>
            <a:endParaRPr lang="es-CO" sz="2400" b="0" i="0" u="none" strike="noStrike" cap="none" dirty="0" err="1">
              <a:solidFill>
                <a:schemeClr val="lt1"/>
              </a:solidFill>
              <a:latin typeface="Calibri"/>
              <a:ea typeface="Calibri"/>
              <a:cs typeface="Calibri"/>
            </a:endParaRPr>
          </a:p>
          <a:p>
            <a:pPr marL="0" marR="0" lvl="0" indent="0" algn="l" rtl="0">
              <a:lnSpc>
                <a:spcPct val="100000"/>
              </a:lnSpc>
              <a:spcBef>
                <a:spcPts val="0"/>
              </a:spcBef>
              <a:spcAft>
                <a:spcPts val="0"/>
              </a:spcAft>
              <a:buClr>
                <a:schemeClr val="dk1"/>
              </a:buClr>
              <a:buSzPts val="3600"/>
              <a:buFont typeface="Arial"/>
              <a:buNone/>
            </a:pPr>
            <a:r>
              <a:rPr lang="es-CO" sz="2400" dirty="0">
                <a:solidFill>
                  <a:schemeClr val="lt1"/>
                </a:solidFill>
                <a:latin typeface="Calibri"/>
                <a:cs typeface="Calibri"/>
                <a:sym typeface="Calibri"/>
                <a:hlinkClick r:id="rId3"/>
              </a:rPr>
              <a:t>yejaramilm@eafit.edu.co</a:t>
            </a:r>
            <a:endParaRPr lang="es-CO" sz="2400" dirty="0">
              <a:solidFill>
                <a:schemeClr val="lt1"/>
              </a:solidFill>
              <a:latin typeface="Calibri"/>
              <a:cs typeface="Calibri"/>
              <a:sym typeface="Calibri"/>
            </a:endParaRPr>
          </a:p>
          <a:p>
            <a:pPr marL="0" marR="0" lvl="0" indent="0" algn="l" rtl="0">
              <a:lnSpc>
                <a:spcPct val="100000"/>
              </a:lnSpc>
              <a:spcBef>
                <a:spcPts val="0"/>
              </a:spcBef>
              <a:spcAft>
                <a:spcPts val="0"/>
              </a:spcAft>
              <a:buClr>
                <a:schemeClr val="dk1"/>
              </a:buClr>
              <a:buSzPts val="3600"/>
              <a:buFont typeface="Arial"/>
              <a:buNone/>
            </a:pPr>
            <a:endParaRPr lang="es-CO" dirty="0"/>
          </a:p>
          <a:p>
            <a:pPr marL="0" marR="0" lvl="0" indent="0" algn="l" rtl="0">
              <a:lnSpc>
                <a:spcPct val="100000"/>
              </a:lnSpc>
              <a:spcBef>
                <a:spcPts val="0"/>
              </a:spcBef>
              <a:spcAft>
                <a:spcPts val="0"/>
              </a:spcAft>
              <a:buClr>
                <a:schemeClr val="dk1"/>
              </a:buClr>
              <a:buSzPts val="3600"/>
              <a:buFont typeface="Arial"/>
              <a:buNone/>
            </a:pPr>
            <a:endParaRPr lang="es-CO" dirty="0"/>
          </a:p>
        </p:txBody>
      </p:sp>
      <p:sp>
        <p:nvSpPr>
          <p:cNvPr id="4" name="Rectangle 3">
            <a:extLst>
              <a:ext uri="{FF2B5EF4-FFF2-40B4-BE49-F238E27FC236}">
                <a16:creationId xmlns:a16="http://schemas.microsoft.com/office/drawing/2014/main" id="{9A827FD5-18C2-10BB-E5EF-55ACD2CE3848}"/>
              </a:ext>
            </a:extLst>
          </p:cNvPr>
          <p:cNvSpPr/>
          <p:nvPr/>
        </p:nvSpPr>
        <p:spPr>
          <a:xfrm>
            <a:off x="7899111" y="3435587"/>
            <a:ext cx="876973" cy="370801"/>
          </a:xfrm>
          <a:prstGeom prst="rect">
            <a:avLst/>
          </a:prstGeom>
          <a:solidFill>
            <a:srgbClr val="0F2D3E"/>
          </a:solidFill>
          <a:ln>
            <a:solidFill>
              <a:srgbClr val="0F2D3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F8EB4CA-3F0B-057D-473B-5BFBDEC71384}"/>
              </a:ext>
            </a:extLst>
          </p:cNvPr>
          <p:cNvSpPr txBox="1"/>
          <p:nvPr/>
        </p:nvSpPr>
        <p:spPr>
          <a:xfrm flipH="1">
            <a:off x="538906" y="346944"/>
            <a:ext cx="6999501" cy="400110"/>
          </a:xfrm>
          <a:prstGeom prst="rect">
            <a:avLst/>
          </a:prstGeom>
          <a:noFill/>
        </p:spPr>
        <p:txBody>
          <a:bodyPr wrap="square" rtlCol="0">
            <a:spAutoFit/>
          </a:bodyPr>
          <a:lstStyle/>
          <a:p>
            <a:r>
              <a:rPr lang="es-ES" sz="2000" b="1" dirty="0">
                <a:solidFill>
                  <a:schemeClr val="bg1"/>
                </a:solidFill>
              </a:rPr>
              <a:t>Agentes Lógicos-Agentes basados en conocimiento</a:t>
            </a:r>
            <a:endParaRPr lang="es-CO" sz="2000" b="1" dirty="0">
              <a:solidFill>
                <a:schemeClr val="bg1"/>
              </a:solidFill>
            </a:endParaRPr>
          </a:p>
        </p:txBody>
      </p:sp>
      <p:sp>
        <p:nvSpPr>
          <p:cNvPr id="6" name="TextBox 5">
            <a:extLst>
              <a:ext uri="{FF2B5EF4-FFF2-40B4-BE49-F238E27FC236}">
                <a16:creationId xmlns:a16="http://schemas.microsoft.com/office/drawing/2014/main" id="{13427A31-F643-48CD-B7D1-56F9B4890DF0}"/>
              </a:ext>
            </a:extLst>
          </p:cNvPr>
          <p:cNvSpPr txBox="1"/>
          <p:nvPr/>
        </p:nvSpPr>
        <p:spPr>
          <a:xfrm>
            <a:off x="538906" y="1497470"/>
            <a:ext cx="7786820" cy="2893100"/>
          </a:xfrm>
          <a:prstGeom prst="rect">
            <a:avLst/>
          </a:prstGeom>
          <a:noFill/>
        </p:spPr>
        <p:txBody>
          <a:bodyPr wrap="square">
            <a:spAutoFit/>
          </a:bodyPr>
          <a:lstStyle/>
          <a:p>
            <a:r>
              <a:rPr lang="es-CO" dirty="0"/>
              <a:t>Un agente basado en conocimiento se puede construir simplemente informándole (TELL) lo que necesita saber. Comenzando con una base de conocimiento vacía, el diseñador del agente puede agregar oraciones una por una hasta que el agente sepa cómo operar en su entorno. </a:t>
            </a:r>
          </a:p>
          <a:p>
            <a:endParaRPr lang="es-CO" b="1" dirty="0"/>
          </a:p>
          <a:p>
            <a:r>
              <a:rPr lang="es-CO" dirty="0"/>
              <a:t>Esto se llama el </a:t>
            </a:r>
            <a:r>
              <a:rPr lang="es-CO" b="1" dirty="0"/>
              <a:t>enfoque declarativo </a:t>
            </a:r>
            <a:r>
              <a:rPr lang="es-CO" dirty="0"/>
              <a:t>para la construcción de sistemas. En contraste, el </a:t>
            </a:r>
            <a:r>
              <a:rPr lang="es-CO" b="1" dirty="0"/>
              <a:t>enfoque procedimental </a:t>
            </a:r>
            <a:r>
              <a:rPr lang="es-CO" dirty="0"/>
              <a:t>codifica los comportamientos deseados directamente como código de programa.</a:t>
            </a:r>
          </a:p>
          <a:p>
            <a:endParaRPr lang="es-CO" b="1" dirty="0"/>
          </a:p>
          <a:p>
            <a:endParaRPr lang="es-CO" b="1" dirty="0"/>
          </a:p>
          <a:p>
            <a:endParaRPr lang="es-CO" b="1" dirty="0"/>
          </a:p>
          <a:p>
            <a:endParaRPr lang="es-CO" b="1" dirty="0"/>
          </a:p>
          <a:p>
            <a:pPr algn="ctr"/>
            <a:r>
              <a:rPr lang="es-CO" b="1" dirty="0"/>
              <a:t>Un agente exitoso a menudo combina elementos tanto declarativos como procedimentales en su diseño</a:t>
            </a:r>
          </a:p>
        </p:txBody>
      </p:sp>
      <p:sp>
        <p:nvSpPr>
          <p:cNvPr id="8" name="TextBox 7">
            <a:extLst>
              <a:ext uri="{FF2B5EF4-FFF2-40B4-BE49-F238E27FC236}">
                <a16:creationId xmlns:a16="http://schemas.microsoft.com/office/drawing/2014/main" id="{15E873C5-1EC5-496B-EB94-4BA5389684E6}"/>
              </a:ext>
            </a:extLst>
          </p:cNvPr>
          <p:cNvSpPr txBox="1"/>
          <p:nvPr/>
        </p:nvSpPr>
        <p:spPr>
          <a:xfrm>
            <a:off x="538906" y="3313352"/>
            <a:ext cx="7786820" cy="307777"/>
          </a:xfrm>
          <a:prstGeom prst="rect">
            <a:avLst/>
          </a:prstGeom>
          <a:noFill/>
        </p:spPr>
        <p:txBody>
          <a:bodyPr wrap="square">
            <a:spAutoFit/>
          </a:bodyPr>
          <a:lstStyle/>
          <a:p>
            <a:endParaRPr lang="es-CO" b="1" dirty="0"/>
          </a:p>
        </p:txBody>
      </p:sp>
    </p:spTree>
    <p:extLst>
      <p:ext uri="{BB962C8B-B14F-4D97-AF65-F5344CB8AC3E}">
        <p14:creationId xmlns:p14="http://schemas.microsoft.com/office/powerpoint/2010/main" val="11912974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F1823C1-2E11-7A50-9CBB-BC42CC2C70F9}"/>
              </a:ext>
            </a:extLst>
          </p:cNvPr>
          <p:cNvSpPr>
            <a:spLocks noGrp="1"/>
          </p:cNvSpPr>
          <p:nvPr>
            <p:ph type="body" idx="1"/>
          </p:nvPr>
        </p:nvSpPr>
        <p:spPr>
          <a:xfrm>
            <a:off x="956564" y="906406"/>
            <a:ext cx="7694247" cy="3330688"/>
          </a:xfrm>
        </p:spPr>
        <p:txBody>
          <a:bodyPr/>
          <a:lstStyle/>
          <a:p>
            <a:pPr marL="114300" indent="0">
              <a:buNone/>
            </a:pPr>
            <a:r>
              <a:rPr lang="es-ES" b="1" dirty="0">
                <a:solidFill>
                  <a:srgbClr val="02C9B6"/>
                </a:solidFill>
              </a:rPr>
              <a:t>AGENTES LÓGICOS-</a:t>
            </a:r>
            <a:r>
              <a:rPr lang="es-CO" sz="1800" dirty="0">
                <a:solidFill>
                  <a:schemeClr val="bg1"/>
                </a:solidFill>
              </a:rPr>
              <a:t> </a:t>
            </a:r>
            <a:r>
              <a:rPr lang="es-CO" dirty="0">
                <a:solidFill>
                  <a:schemeClr val="bg1"/>
                </a:solidFill>
              </a:rPr>
              <a:t>Especificación del entorno</a:t>
            </a:r>
            <a:endParaRPr lang="es-CO" b="1" dirty="0">
              <a:solidFill>
                <a:schemeClr val="bg1"/>
              </a:solidFill>
            </a:endParaRPr>
          </a:p>
        </p:txBody>
      </p:sp>
    </p:spTree>
    <p:extLst>
      <p:ext uri="{BB962C8B-B14F-4D97-AF65-F5344CB8AC3E}">
        <p14:creationId xmlns:p14="http://schemas.microsoft.com/office/powerpoint/2010/main" val="15767055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F8EB4CA-3F0B-057D-473B-5BFBDEC71384}"/>
              </a:ext>
            </a:extLst>
          </p:cNvPr>
          <p:cNvSpPr txBox="1"/>
          <p:nvPr/>
        </p:nvSpPr>
        <p:spPr>
          <a:xfrm flipH="1">
            <a:off x="538906" y="346944"/>
            <a:ext cx="6999501" cy="400110"/>
          </a:xfrm>
          <a:prstGeom prst="rect">
            <a:avLst/>
          </a:prstGeom>
          <a:noFill/>
        </p:spPr>
        <p:txBody>
          <a:bodyPr wrap="square" rtlCol="0">
            <a:spAutoFit/>
          </a:bodyPr>
          <a:lstStyle/>
          <a:p>
            <a:r>
              <a:rPr lang="es-ES" sz="2000" b="1" dirty="0">
                <a:solidFill>
                  <a:schemeClr val="bg1"/>
                </a:solidFill>
              </a:rPr>
              <a:t>Agentes Lógicos-Agentes basados en conocimiento</a:t>
            </a:r>
            <a:endParaRPr lang="es-CO" sz="2000" b="1" dirty="0">
              <a:solidFill>
                <a:schemeClr val="bg1"/>
              </a:solidFill>
            </a:endParaRPr>
          </a:p>
        </p:txBody>
      </p:sp>
      <p:sp>
        <p:nvSpPr>
          <p:cNvPr id="6" name="TextBox 5">
            <a:extLst>
              <a:ext uri="{FF2B5EF4-FFF2-40B4-BE49-F238E27FC236}">
                <a16:creationId xmlns:a16="http://schemas.microsoft.com/office/drawing/2014/main" id="{13427A31-F643-48CD-B7D1-56F9B4890DF0}"/>
              </a:ext>
            </a:extLst>
          </p:cNvPr>
          <p:cNvSpPr txBox="1"/>
          <p:nvPr/>
        </p:nvSpPr>
        <p:spPr>
          <a:xfrm>
            <a:off x="538906" y="1497470"/>
            <a:ext cx="7786820" cy="1384995"/>
          </a:xfrm>
          <a:prstGeom prst="rect">
            <a:avLst/>
          </a:prstGeom>
          <a:noFill/>
        </p:spPr>
        <p:txBody>
          <a:bodyPr wrap="square">
            <a:spAutoFit/>
          </a:bodyPr>
          <a:lstStyle/>
          <a:p>
            <a:r>
              <a:rPr lang="es-ES" b="1" dirty="0"/>
              <a:t>Para los agentes basados en conocimiento, normalmente se debe e</a:t>
            </a:r>
            <a:r>
              <a:rPr lang="es-CO" dirty="0" err="1"/>
              <a:t>specificar</a:t>
            </a:r>
            <a:r>
              <a:rPr lang="es-CO" dirty="0"/>
              <a:t> la medida de desempeño, el entorno, los actuadores y sensores del agente. Normalmente, esto recibe el nombre de </a:t>
            </a:r>
            <a:r>
              <a:rPr lang="es-CO" b="1" dirty="0"/>
              <a:t>PEAS </a:t>
            </a:r>
            <a:r>
              <a:rPr lang="es-CO" dirty="0"/>
              <a:t>(Performance, </a:t>
            </a:r>
            <a:r>
              <a:rPr lang="es-CO" dirty="0" err="1"/>
              <a:t>Environment</a:t>
            </a:r>
            <a:r>
              <a:rPr lang="es-CO" dirty="0"/>
              <a:t>, </a:t>
            </a:r>
            <a:r>
              <a:rPr lang="es-CO" dirty="0" err="1"/>
              <a:t>Actuators</a:t>
            </a:r>
            <a:r>
              <a:rPr lang="es-CO" dirty="0"/>
              <a:t>, </a:t>
            </a:r>
            <a:r>
              <a:rPr lang="es-CO" dirty="0" err="1"/>
              <a:t>Sensors</a:t>
            </a:r>
            <a:r>
              <a:rPr lang="es-CO" dirty="0"/>
              <a:t>).</a:t>
            </a:r>
          </a:p>
          <a:p>
            <a:endParaRPr lang="es-CO" dirty="0"/>
          </a:p>
          <a:p>
            <a:r>
              <a:rPr lang="es-CO" dirty="0"/>
              <a:t>Al diseñar un agente, el primer paso siempre debe ser especificar el entorno de tarea tan completamente como sea posible. </a:t>
            </a:r>
          </a:p>
        </p:txBody>
      </p:sp>
      <p:sp>
        <p:nvSpPr>
          <p:cNvPr id="8" name="TextBox 7">
            <a:extLst>
              <a:ext uri="{FF2B5EF4-FFF2-40B4-BE49-F238E27FC236}">
                <a16:creationId xmlns:a16="http://schemas.microsoft.com/office/drawing/2014/main" id="{15E873C5-1EC5-496B-EB94-4BA5389684E6}"/>
              </a:ext>
            </a:extLst>
          </p:cNvPr>
          <p:cNvSpPr txBox="1"/>
          <p:nvPr/>
        </p:nvSpPr>
        <p:spPr>
          <a:xfrm>
            <a:off x="538906" y="3313352"/>
            <a:ext cx="7786820" cy="307777"/>
          </a:xfrm>
          <a:prstGeom prst="rect">
            <a:avLst/>
          </a:prstGeom>
          <a:noFill/>
        </p:spPr>
        <p:txBody>
          <a:bodyPr wrap="square">
            <a:spAutoFit/>
          </a:bodyPr>
          <a:lstStyle/>
          <a:p>
            <a:endParaRPr lang="es-CO" b="1" dirty="0"/>
          </a:p>
        </p:txBody>
      </p:sp>
      <p:pic>
        <p:nvPicPr>
          <p:cNvPr id="4" name="Picture 3">
            <a:extLst>
              <a:ext uri="{FF2B5EF4-FFF2-40B4-BE49-F238E27FC236}">
                <a16:creationId xmlns:a16="http://schemas.microsoft.com/office/drawing/2014/main" id="{5C3A6B65-CAC2-3660-0066-0C8649E07E6D}"/>
              </a:ext>
            </a:extLst>
          </p:cNvPr>
          <p:cNvPicPr>
            <a:picLocks noChangeAspect="1"/>
          </p:cNvPicPr>
          <p:nvPr/>
        </p:nvPicPr>
        <p:blipFill>
          <a:blip r:embed="rId3"/>
          <a:stretch>
            <a:fillRect/>
          </a:stretch>
        </p:blipFill>
        <p:spPr>
          <a:xfrm>
            <a:off x="1670066" y="2948864"/>
            <a:ext cx="5524500" cy="2095500"/>
          </a:xfrm>
          <a:prstGeom prst="rect">
            <a:avLst/>
          </a:prstGeom>
        </p:spPr>
      </p:pic>
    </p:spTree>
    <p:extLst>
      <p:ext uri="{BB962C8B-B14F-4D97-AF65-F5344CB8AC3E}">
        <p14:creationId xmlns:p14="http://schemas.microsoft.com/office/powerpoint/2010/main" val="37018344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F8EB4CA-3F0B-057D-473B-5BFBDEC71384}"/>
              </a:ext>
            </a:extLst>
          </p:cNvPr>
          <p:cNvSpPr txBox="1"/>
          <p:nvPr/>
        </p:nvSpPr>
        <p:spPr>
          <a:xfrm flipH="1">
            <a:off x="538906" y="346944"/>
            <a:ext cx="6999501" cy="400110"/>
          </a:xfrm>
          <a:prstGeom prst="rect">
            <a:avLst/>
          </a:prstGeom>
          <a:noFill/>
        </p:spPr>
        <p:txBody>
          <a:bodyPr wrap="square" rtlCol="0">
            <a:spAutoFit/>
          </a:bodyPr>
          <a:lstStyle/>
          <a:p>
            <a:r>
              <a:rPr lang="es-ES" sz="2000" b="1" dirty="0">
                <a:solidFill>
                  <a:schemeClr val="bg1"/>
                </a:solidFill>
              </a:rPr>
              <a:t>Agentes Lógicos-Agentes basados en conocimiento</a:t>
            </a:r>
            <a:endParaRPr lang="es-CO" sz="2000" b="1" dirty="0">
              <a:solidFill>
                <a:schemeClr val="bg1"/>
              </a:solidFill>
            </a:endParaRPr>
          </a:p>
        </p:txBody>
      </p:sp>
      <p:sp>
        <p:nvSpPr>
          <p:cNvPr id="6" name="TextBox 5">
            <a:extLst>
              <a:ext uri="{FF2B5EF4-FFF2-40B4-BE49-F238E27FC236}">
                <a16:creationId xmlns:a16="http://schemas.microsoft.com/office/drawing/2014/main" id="{13427A31-F643-48CD-B7D1-56F9B4890DF0}"/>
              </a:ext>
            </a:extLst>
          </p:cNvPr>
          <p:cNvSpPr txBox="1"/>
          <p:nvPr/>
        </p:nvSpPr>
        <p:spPr>
          <a:xfrm>
            <a:off x="538906" y="1497470"/>
            <a:ext cx="7786820" cy="3108543"/>
          </a:xfrm>
          <a:prstGeom prst="rect">
            <a:avLst/>
          </a:prstGeom>
          <a:noFill/>
        </p:spPr>
        <p:txBody>
          <a:bodyPr wrap="square">
            <a:spAutoFit/>
          </a:bodyPr>
          <a:lstStyle/>
          <a:p>
            <a:r>
              <a:rPr lang="es-ES" b="1" dirty="0"/>
              <a:t>Performance: </a:t>
            </a:r>
            <a:r>
              <a:rPr lang="es-CO" dirty="0"/>
              <a:t>¿cuál es la medida de desempeño a la que nos gustaría que nuestro conductor automatizado aspirara? </a:t>
            </a:r>
            <a:r>
              <a:rPr lang="es-CO" dirty="0" err="1"/>
              <a:t>Ejm</a:t>
            </a:r>
            <a:r>
              <a:rPr lang="es-CO" dirty="0"/>
              <a:t> : llegar al destino correcto; minimizar el consumo de combustible y el desgaste del vehículo; minimizar el tiempo o costo del viaje.</a:t>
            </a:r>
          </a:p>
          <a:p>
            <a:endParaRPr lang="es-CO" b="1" dirty="0"/>
          </a:p>
          <a:p>
            <a:r>
              <a:rPr lang="es-CO" b="1" dirty="0" err="1"/>
              <a:t>Environment</a:t>
            </a:r>
            <a:r>
              <a:rPr lang="es-CO" b="1" dirty="0"/>
              <a:t>: </a:t>
            </a:r>
            <a:r>
              <a:rPr lang="es-CO" dirty="0"/>
              <a:t>¿cuál es el entorno de conducción al que se enfrentará el agente? </a:t>
            </a:r>
            <a:r>
              <a:rPr lang="es-CO" dirty="0" err="1"/>
              <a:t>Ejm</a:t>
            </a:r>
            <a:r>
              <a:rPr lang="es-CO" dirty="0"/>
              <a:t>: variedad de carreteras, que van desde caminos rurales y callejones, peatones, semáforos, otros </a:t>
            </a:r>
            <a:r>
              <a:rPr lang="es-CO" dirty="0" err="1"/>
              <a:t>vehículos,obras</a:t>
            </a:r>
            <a:r>
              <a:rPr lang="es-CO" dirty="0"/>
              <a:t> en </a:t>
            </a:r>
            <a:r>
              <a:rPr lang="es-CO" dirty="0" err="1"/>
              <a:t>via,huecos</a:t>
            </a:r>
            <a:r>
              <a:rPr lang="es-CO" dirty="0"/>
              <a:t>, etc.</a:t>
            </a:r>
            <a:endParaRPr lang="es-CO" b="1" dirty="0"/>
          </a:p>
          <a:p>
            <a:endParaRPr lang="es-CO" b="1" dirty="0"/>
          </a:p>
          <a:p>
            <a:r>
              <a:rPr lang="es-CO" b="1" dirty="0" err="1"/>
              <a:t>Actuators</a:t>
            </a:r>
            <a:r>
              <a:rPr lang="es-CO" b="1" dirty="0"/>
              <a:t>: </a:t>
            </a:r>
            <a:r>
              <a:rPr lang="es-CO" dirty="0"/>
              <a:t>Acciones disponibles para ser ejecutadas por el agente que impacten el entorno </a:t>
            </a:r>
            <a:r>
              <a:rPr lang="es-CO" dirty="0" err="1"/>
              <a:t>Ejm</a:t>
            </a:r>
            <a:r>
              <a:rPr lang="es-CO" b="1" dirty="0"/>
              <a:t>: </a:t>
            </a:r>
            <a:r>
              <a:rPr lang="es-CO" dirty="0"/>
              <a:t>control sobre el motor a través del acelerador y control sobre la dirección y el frenado.</a:t>
            </a:r>
            <a:br>
              <a:rPr lang="es-CO" b="1" dirty="0"/>
            </a:br>
            <a:br>
              <a:rPr lang="es-CO" b="1" dirty="0"/>
            </a:br>
            <a:r>
              <a:rPr lang="es-CO" b="1" dirty="0" err="1"/>
              <a:t>Sensors</a:t>
            </a:r>
            <a:r>
              <a:rPr lang="es-CO" b="1" dirty="0"/>
              <a:t>: </a:t>
            </a:r>
            <a:r>
              <a:rPr lang="es-CO" dirty="0"/>
              <a:t>¿Cuáles son las capacidades sensoriales del agente? </a:t>
            </a:r>
            <a:r>
              <a:rPr lang="es-CO" dirty="0" err="1"/>
              <a:t>Ejm</a:t>
            </a:r>
            <a:r>
              <a:rPr lang="es-CO" dirty="0"/>
              <a:t>: cámaras de video para que pueda ver, así como sensores </a:t>
            </a:r>
            <a:r>
              <a:rPr lang="es-CO" dirty="0" err="1"/>
              <a:t>lidar</a:t>
            </a:r>
            <a:r>
              <a:rPr lang="es-CO" dirty="0"/>
              <a:t> y de ultrasonido para detectar distancias con otros vehículos y obstáculos</a:t>
            </a:r>
          </a:p>
        </p:txBody>
      </p:sp>
      <p:sp>
        <p:nvSpPr>
          <p:cNvPr id="8" name="TextBox 7">
            <a:extLst>
              <a:ext uri="{FF2B5EF4-FFF2-40B4-BE49-F238E27FC236}">
                <a16:creationId xmlns:a16="http://schemas.microsoft.com/office/drawing/2014/main" id="{15E873C5-1EC5-496B-EB94-4BA5389684E6}"/>
              </a:ext>
            </a:extLst>
          </p:cNvPr>
          <p:cNvSpPr txBox="1"/>
          <p:nvPr/>
        </p:nvSpPr>
        <p:spPr>
          <a:xfrm>
            <a:off x="538906" y="3313352"/>
            <a:ext cx="7786820" cy="307777"/>
          </a:xfrm>
          <a:prstGeom prst="rect">
            <a:avLst/>
          </a:prstGeom>
          <a:noFill/>
        </p:spPr>
        <p:txBody>
          <a:bodyPr wrap="square">
            <a:spAutoFit/>
          </a:bodyPr>
          <a:lstStyle/>
          <a:p>
            <a:endParaRPr lang="es-CO" b="1" dirty="0"/>
          </a:p>
        </p:txBody>
      </p:sp>
    </p:spTree>
    <p:extLst>
      <p:ext uri="{BB962C8B-B14F-4D97-AF65-F5344CB8AC3E}">
        <p14:creationId xmlns:p14="http://schemas.microsoft.com/office/powerpoint/2010/main" val="17670969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F8EB4CA-3F0B-057D-473B-5BFBDEC71384}"/>
              </a:ext>
            </a:extLst>
          </p:cNvPr>
          <p:cNvSpPr txBox="1"/>
          <p:nvPr/>
        </p:nvSpPr>
        <p:spPr>
          <a:xfrm flipH="1">
            <a:off x="538906" y="346944"/>
            <a:ext cx="6999501" cy="400110"/>
          </a:xfrm>
          <a:prstGeom prst="rect">
            <a:avLst/>
          </a:prstGeom>
          <a:noFill/>
        </p:spPr>
        <p:txBody>
          <a:bodyPr wrap="square" rtlCol="0">
            <a:spAutoFit/>
          </a:bodyPr>
          <a:lstStyle/>
          <a:p>
            <a:r>
              <a:rPr lang="es-ES" sz="2000" b="1" dirty="0">
                <a:solidFill>
                  <a:schemeClr val="bg1"/>
                </a:solidFill>
              </a:rPr>
              <a:t>Agentes Lógicos-Agentes basados en conocimiento</a:t>
            </a:r>
            <a:endParaRPr lang="es-CO" sz="2000" b="1" dirty="0">
              <a:solidFill>
                <a:schemeClr val="bg1"/>
              </a:solidFill>
            </a:endParaRPr>
          </a:p>
        </p:txBody>
      </p:sp>
      <p:sp>
        <p:nvSpPr>
          <p:cNvPr id="8" name="TextBox 7">
            <a:extLst>
              <a:ext uri="{FF2B5EF4-FFF2-40B4-BE49-F238E27FC236}">
                <a16:creationId xmlns:a16="http://schemas.microsoft.com/office/drawing/2014/main" id="{15E873C5-1EC5-496B-EB94-4BA5389684E6}"/>
              </a:ext>
            </a:extLst>
          </p:cNvPr>
          <p:cNvSpPr txBox="1"/>
          <p:nvPr/>
        </p:nvSpPr>
        <p:spPr>
          <a:xfrm>
            <a:off x="538906" y="3313352"/>
            <a:ext cx="7786820" cy="307777"/>
          </a:xfrm>
          <a:prstGeom prst="rect">
            <a:avLst/>
          </a:prstGeom>
          <a:noFill/>
        </p:spPr>
        <p:txBody>
          <a:bodyPr wrap="square">
            <a:spAutoFit/>
          </a:bodyPr>
          <a:lstStyle/>
          <a:p>
            <a:endParaRPr lang="es-CO" b="1" dirty="0"/>
          </a:p>
        </p:txBody>
      </p:sp>
      <p:pic>
        <p:nvPicPr>
          <p:cNvPr id="5" name="Picture 4">
            <a:extLst>
              <a:ext uri="{FF2B5EF4-FFF2-40B4-BE49-F238E27FC236}">
                <a16:creationId xmlns:a16="http://schemas.microsoft.com/office/drawing/2014/main" id="{6018665D-92AD-3F28-62AC-9AF495F0642E}"/>
              </a:ext>
            </a:extLst>
          </p:cNvPr>
          <p:cNvPicPr>
            <a:picLocks noChangeAspect="1"/>
          </p:cNvPicPr>
          <p:nvPr/>
        </p:nvPicPr>
        <p:blipFill>
          <a:blip r:embed="rId3"/>
          <a:stretch>
            <a:fillRect/>
          </a:stretch>
        </p:blipFill>
        <p:spPr>
          <a:xfrm>
            <a:off x="1897834" y="938659"/>
            <a:ext cx="5348332" cy="4228698"/>
          </a:xfrm>
          <a:prstGeom prst="rect">
            <a:avLst/>
          </a:prstGeom>
        </p:spPr>
      </p:pic>
    </p:spTree>
    <p:extLst>
      <p:ext uri="{BB962C8B-B14F-4D97-AF65-F5344CB8AC3E}">
        <p14:creationId xmlns:p14="http://schemas.microsoft.com/office/powerpoint/2010/main" val="21304921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F1823C1-2E11-7A50-9CBB-BC42CC2C70F9}"/>
              </a:ext>
            </a:extLst>
          </p:cNvPr>
          <p:cNvSpPr>
            <a:spLocks noGrp="1"/>
          </p:cNvSpPr>
          <p:nvPr>
            <p:ph type="body" idx="1"/>
          </p:nvPr>
        </p:nvSpPr>
        <p:spPr>
          <a:xfrm>
            <a:off x="956564" y="906406"/>
            <a:ext cx="7694247" cy="3330688"/>
          </a:xfrm>
        </p:spPr>
        <p:txBody>
          <a:bodyPr/>
          <a:lstStyle/>
          <a:p>
            <a:pPr marL="114300" indent="0">
              <a:buNone/>
            </a:pPr>
            <a:r>
              <a:rPr lang="es-ES" b="1" dirty="0">
                <a:solidFill>
                  <a:srgbClr val="02C9B6"/>
                </a:solidFill>
              </a:rPr>
              <a:t>AGENTES LÓGICOS-</a:t>
            </a:r>
            <a:r>
              <a:rPr lang="es-CO" sz="1800" dirty="0">
                <a:solidFill>
                  <a:schemeClr val="bg1"/>
                </a:solidFill>
              </a:rPr>
              <a:t> </a:t>
            </a:r>
            <a:r>
              <a:rPr lang="es-CO" dirty="0">
                <a:solidFill>
                  <a:schemeClr val="bg1"/>
                </a:solidFill>
              </a:rPr>
              <a:t>El mundo de </a:t>
            </a:r>
            <a:r>
              <a:rPr lang="es-CO" dirty="0" err="1">
                <a:solidFill>
                  <a:schemeClr val="bg1"/>
                </a:solidFill>
              </a:rPr>
              <a:t>Wumpus</a:t>
            </a:r>
            <a:r>
              <a:rPr lang="es-CO" dirty="0">
                <a:solidFill>
                  <a:schemeClr val="bg1"/>
                </a:solidFill>
              </a:rPr>
              <a:t> (Introducción)</a:t>
            </a:r>
            <a:endParaRPr lang="es-CO" b="1" dirty="0">
              <a:solidFill>
                <a:schemeClr val="bg1"/>
              </a:solidFill>
            </a:endParaRPr>
          </a:p>
        </p:txBody>
      </p:sp>
    </p:spTree>
    <p:extLst>
      <p:ext uri="{BB962C8B-B14F-4D97-AF65-F5344CB8AC3E}">
        <p14:creationId xmlns:p14="http://schemas.microsoft.com/office/powerpoint/2010/main" val="42697998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F8EB4CA-3F0B-057D-473B-5BFBDEC71384}"/>
              </a:ext>
            </a:extLst>
          </p:cNvPr>
          <p:cNvSpPr txBox="1"/>
          <p:nvPr/>
        </p:nvSpPr>
        <p:spPr>
          <a:xfrm flipH="1">
            <a:off x="538906" y="346944"/>
            <a:ext cx="6999501" cy="307777"/>
          </a:xfrm>
          <a:prstGeom prst="rect">
            <a:avLst/>
          </a:prstGeom>
          <a:noFill/>
        </p:spPr>
        <p:txBody>
          <a:bodyPr wrap="square" rtlCol="0">
            <a:spAutoFit/>
          </a:bodyPr>
          <a:lstStyle/>
          <a:p>
            <a:pPr marL="114300" indent="0">
              <a:buNone/>
            </a:pPr>
            <a:r>
              <a:rPr lang="es-ES" b="1" dirty="0">
                <a:solidFill>
                  <a:schemeClr val="bg1"/>
                </a:solidFill>
              </a:rPr>
              <a:t>AGENTES LÓGICOS-</a:t>
            </a:r>
            <a:r>
              <a:rPr lang="es-CO" dirty="0">
                <a:solidFill>
                  <a:schemeClr val="bg1"/>
                </a:solidFill>
              </a:rPr>
              <a:t> El mundo de </a:t>
            </a:r>
            <a:r>
              <a:rPr lang="es-CO" dirty="0" err="1">
                <a:solidFill>
                  <a:schemeClr val="bg1"/>
                </a:solidFill>
              </a:rPr>
              <a:t>Wumpus</a:t>
            </a:r>
            <a:r>
              <a:rPr lang="es-CO" dirty="0">
                <a:solidFill>
                  <a:schemeClr val="bg1"/>
                </a:solidFill>
              </a:rPr>
              <a:t> (Introducción)</a:t>
            </a:r>
            <a:endParaRPr lang="es-CO" b="1" dirty="0">
              <a:solidFill>
                <a:schemeClr val="bg1"/>
              </a:solidFill>
            </a:endParaRPr>
          </a:p>
        </p:txBody>
      </p:sp>
      <p:sp>
        <p:nvSpPr>
          <p:cNvPr id="8" name="TextBox 7">
            <a:extLst>
              <a:ext uri="{FF2B5EF4-FFF2-40B4-BE49-F238E27FC236}">
                <a16:creationId xmlns:a16="http://schemas.microsoft.com/office/drawing/2014/main" id="{15E873C5-1EC5-496B-EB94-4BA5389684E6}"/>
              </a:ext>
            </a:extLst>
          </p:cNvPr>
          <p:cNvSpPr txBox="1"/>
          <p:nvPr/>
        </p:nvSpPr>
        <p:spPr>
          <a:xfrm>
            <a:off x="538906" y="3313352"/>
            <a:ext cx="7786820" cy="307777"/>
          </a:xfrm>
          <a:prstGeom prst="rect">
            <a:avLst/>
          </a:prstGeom>
          <a:noFill/>
        </p:spPr>
        <p:txBody>
          <a:bodyPr wrap="square">
            <a:spAutoFit/>
          </a:bodyPr>
          <a:lstStyle/>
          <a:p>
            <a:endParaRPr lang="es-CO" b="1" dirty="0"/>
          </a:p>
        </p:txBody>
      </p:sp>
      <p:sp>
        <p:nvSpPr>
          <p:cNvPr id="5" name="TextBox 4">
            <a:extLst>
              <a:ext uri="{FF2B5EF4-FFF2-40B4-BE49-F238E27FC236}">
                <a16:creationId xmlns:a16="http://schemas.microsoft.com/office/drawing/2014/main" id="{5221F87C-6387-C412-1DB3-BDE3C26A6661}"/>
              </a:ext>
            </a:extLst>
          </p:cNvPr>
          <p:cNvSpPr txBox="1"/>
          <p:nvPr/>
        </p:nvSpPr>
        <p:spPr>
          <a:xfrm>
            <a:off x="493189" y="1088546"/>
            <a:ext cx="4078811" cy="3323987"/>
          </a:xfrm>
          <a:prstGeom prst="rect">
            <a:avLst/>
          </a:prstGeom>
          <a:noFill/>
        </p:spPr>
        <p:txBody>
          <a:bodyPr wrap="square">
            <a:spAutoFit/>
          </a:bodyPr>
          <a:lstStyle/>
          <a:p>
            <a:pPr algn="just"/>
            <a:r>
              <a:rPr lang="es-CO" dirty="0"/>
              <a:t>El mundo de </a:t>
            </a:r>
            <a:r>
              <a:rPr lang="es-CO" dirty="0" err="1"/>
              <a:t>Wumpus</a:t>
            </a:r>
            <a:r>
              <a:rPr lang="es-CO" dirty="0"/>
              <a:t> es uno de los ejemplos mas usados para el entendimiento de agentes lógicos. Se trata de una cueva compuesta por habitaciones conectadas por pasadizos. Acechando en algún lugar de la cueva se encuentra el terrible </a:t>
            </a:r>
            <a:r>
              <a:rPr lang="es-CO" dirty="0" err="1"/>
              <a:t>Wumpus</a:t>
            </a:r>
            <a:r>
              <a:rPr lang="es-CO" dirty="0"/>
              <a:t>, una bestia que devora a cualquiera que entre en su habitación. El </a:t>
            </a:r>
            <a:r>
              <a:rPr lang="es-CO" dirty="0" err="1"/>
              <a:t>Wumpus</a:t>
            </a:r>
            <a:r>
              <a:rPr lang="es-CO" dirty="0"/>
              <a:t> puede ser abatido por un agente, pero el agente solo tiene una flecha. Algunas habitaciones contienen pozos sin fondo que atraparán a cualquiera que entre en ellas (excepto al </a:t>
            </a:r>
            <a:r>
              <a:rPr lang="es-CO" dirty="0" err="1"/>
              <a:t>Wumpus</a:t>
            </a:r>
            <a:r>
              <a:rPr lang="es-CO" dirty="0"/>
              <a:t>, que es demasiado grande para caer en ellos). La única característica redentora de este sombrío entorno es la posibilidad de encontrar un montón de oro.</a:t>
            </a:r>
          </a:p>
        </p:txBody>
      </p:sp>
      <p:pic>
        <p:nvPicPr>
          <p:cNvPr id="9" name="Picture 8">
            <a:extLst>
              <a:ext uri="{FF2B5EF4-FFF2-40B4-BE49-F238E27FC236}">
                <a16:creationId xmlns:a16="http://schemas.microsoft.com/office/drawing/2014/main" id="{A8C38975-E66B-C014-E9A2-B8D019AAF9B7}"/>
              </a:ext>
            </a:extLst>
          </p:cNvPr>
          <p:cNvPicPr>
            <a:picLocks noChangeAspect="1"/>
          </p:cNvPicPr>
          <p:nvPr/>
        </p:nvPicPr>
        <p:blipFill>
          <a:blip r:embed="rId3"/>
          <a:stretch>
            <a:fillRect/>
          </a:stretch>
        </p:blipFill>
        <p:spPr>
          <a:xfrm>
            <a:off x="4942801" y="993446"/>
            <a:ext cx="3733800" cy="3686175"/>
          </a:xfrm>
          <a:prstGeom prst="rect">
            <a:avLst/>
          </a:prstGeom>
        </p:spPr>
      </p:pic>
    </p:spTree>
    <p:extLst>
      <p:ext uri="{BB962C8B-B14F-4D97-AF65-F5344CB8AC3E}">
        <p14:creationId xmlns:p14="http://schemas.microsoft.com/office/powerpoint/2010/main" val="41641609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F8EB4CA-3F0B-057D-473B-5BFBDEC71384}"/>
              </a:ext>
            </a:extLst>
          </p:cNvPr>
          <p:cNvSpPr txBox="1"/>
          <p:nvPr/>
        </p:nvSpPr>
        <p:spPr>
          <a:xfrm flipH="1">
            <a:off x="538906" y="346944"/>
            <a:ext cx="6999501" cy="307777"/>
          </a:xfrm>
          <a:prstGeom prst="rect">
            <a:avLst/>
          </a:prstGeom>
          <a:noFill/>
        </p:spPr>
        <p:txBody>
          <a:bodyPr wrap="square" rtlCol="0">
            <a:spAutoFit/>
          </a:bodyPr>
          <a:lstStyle/>
          <a:p>
            <a:pPr marL="114300" indent="0">
              <a:buNone/>
            </a:pPr>
            <a:r>
              <a:rPr lang="es-ES" b="1" dirty="0">
                <a:solidFill>
                  <a:schemeClr val="bg1"/>
                </a:solidFill>
              </a:rPr>
              <a:t>AGENTES LÓGICOS-</a:t>
            </a:r>
            <a:r>
              <a:rPr lang="es-CO" dirty="0">
                <a:solidFill>
                  <a:schemeClr val="bg1"/>
                </a:solidFill>
              </a:rPr>
              <a:t> El mundo de </a:t>
            </a:r>
            <a:r>
              <a:rPr lang="es-CO" dirty="0" err="1">
                <a:solidFill>
                  <a:schemeClr val="bg1"/>
                </a:solidFill>
              </a:rPr>
              <a:t>Wumpus</a:t>
            </a:r>
            <a:r>
              <a:rPr lang="es-CO" dirty="0">
                <a:solidFill>
                  <a:schemeClr val="bg1"/>
                </a:solidFill>
              </a:rPr>
              <a:t> (Introducción)</a:t>
            </a:r>
            <a:endParaRPr lang="es-CO" b="1" dirty="0">
              <a:solidFill>
                <a:schemeClr val="bg1"/>
              </a:solidFill>
            </a:endParaRPr>
          </a:p>
        </p:txBody>
      </p:sp>
      <p:sp>
        <p:nvSpPr>
          <p:cNvPr id="8" name="TextBox 7">
            <a:extLst>
              <a:ext uri="{FF2B5EF4-FFF2-40B4-BE49-F238E27FC236}">
                <a16:creationId xmlns:a16="http://schemas.microsoft.com/office/drawing/2014/main" id="{15E873C5-1EC5-496B-EB94-4BA5389684E6}"/>
              </a:ext>
            </a:extLst>
          </p:cNvPr>
          <p:cNvSpPr txBox="1"/>
          <p:nvPr/>
        </p:nvSpPr>
        <p:spPr>
          <a:xfrm>
            <a:off x="666946" y="1088546"/>
            <a:ext cx="7786820" cy="1815882"/>
          </a:xfrm>
          <a:prstGeom prst="rect">
            <a:avLst/>
          </a:prstGeom>
          <a:noFill/>
        </p:spPr>
        <p:txBody>
          <a:bodyPr wrap="square">
            <a:spAutoFit/>
          </a:bodyPr>
          <a:lstStyle/>
          <a:p>
            <a:r>
              <a:rPr lang="es-CO" b="1" dirty="0"/>
              <a:t>MEDIDA DE DESEMPEÑO: </a:t>
            </a:r>
            <a:r>
              <a:rPr lang="es-CO" dirty="0"/>
              <a:t>+1000 por salir de la cueva con el oro, -1000 por caer en un pozo o ser devorado por el </a:t>
            </a:r>
            <a:r>
              <a:rPr lang="es-CO" dirty="0" err="1"/>
              <a:t>Wumpus</a:t>
            </a:r>
            <a:r>
              <a:rPr lang="es-CO" dirty="0"/>
              <a:t>, -1 por cada acción tomada, y -10 por usar la flecha. </a:t>
            </a:r>
            <a:endParaRPr lang="es-CO" b="1" dirty="0"/>
          </a:p>
          <a:p>
            <a:endParaRPr lang="es-CO" b="1" dirty="0"/>
          </a:p>
          <a:p>
            <a:r>
              <a:rPr lang="es-CO" b="1" dirty="0"/>
              <a:t>ENTORNO: </a:t>
            </a:r>
            <a:r>
              <a:rPr lang="es-CO" dirty="0"/>
              <a:t>Una cuadrícula de habitaciones, con paredes que rodean la cuadrícula. El agente siempre comienza en el cuadrado etiquetado como [1,1], mirando hacia el este. Las ubicaciones del oro y del </a:t>
            </a:r>
            <a:r>
              <a:rPr lang="es-CO" dirty="0" err="1"/>
              <a:t>Wumpus</a:t>
            </a:r>
            <a:r>
              <a:rPr lang="es-CO" dirty="0"/>
              <a:t> se eligen aleatoriamente, con una distribución uniforme, de entre los cuadrados distintos al cuadrado de inicio. Además, cada cuadrado, aparte del inicio, puede contener un pozo, con una probabilidad de 0.2.</a:t>
            </a:r>
          </a:p>
        </p:txBody>
      </p:sp>
      <p:sp>
        <p:nvSpPr>
          <p:cNvPr id="7" name="TextBox 6">
            <a:extLst>
              <a:ext uri="{FF2B5EF4-FFF2-40B4-BE49-F238E27FC236}">
                <a16:creationId xmlns:a16="http://schemas.microsoft.com/office/drawing/2014/main" id="{171E7E11-726C-0FA5-F998-ED7D0881AE60}"/>
              </a:ext>
            </a:extLst>
          </p:cNvPr>
          <p:cNvSpPr txBox="1"/>
          <p:nvPr/>
        </p:nvSpPr>
        <p:spPr>
          <a:xfrm>
            <a:off x="4201199" y="3684153"/>
            <a:ext cx="4572000" cy="523220"/>
          </a:xfrm>
          <a:prstGeom prst="rect">
            <a:avLst/>
          </a:prstGeom>
          <a:noFill/>
        </p:spPr>
        <p:txBody>
          <a:bodyPr wrap="square">
            <a:spAutoFit/>
          </a:bodyPr>
          <a:lstStyle/>
          <a:p>
            <a:r>
              <a:rPr lang="es-CO" dirty="0"/>
              <a:t>El juego termina cuando el agente muere o cuando el agente sale de la cueva.</a:t>
            </a:r>
          </a:p>
        </p:txBody>
      </p:sp>
      <p:pic>
        <p:nvPicPr>
          <p:cNvPr id="10" name="Picture 9">
            <a:extLst>
              <a:ext uri="{FF2B5EF4-FFF2-40B4-BE49-F238E27FC236}">
                <a16:creationId xmlns:a16="http://schemas.microsoft.com/office/drawing/2014/main" id="{AD6B43D2-8916-ABB0-8ED2-D15D14E14649}"/>
              </a:ext>
            </a:extLst>
          </p:cNvPr>
          <p:cNvPicPr>
            <a:picLocks noChangeAspect="1"/>
          </p:cNvPicPr>
          <p:nvPr/>
        </p:nvPicPr>
        <p:blipFill>
          <a:blip r:embed="rId3"/>
          <a:stretch>
            <a:fillRect/>
          </a:stretch>
        </p:blipFill>
        <p:spPr>
          <a:xfrm>
            <a:off x="1605592" y="2956740"/>
            <a:ext cx="2224806" cy="2196428"/>
          </a:xfrm>
          <a:prstGeom prst="rect">
            <a:avLst/>
          </a:prstGeom>
        </p:spPr>
      </p:pic>
    </p:spTree>
    <p:extLst>
      <p:ext uri="{BB962C8B-B14F-4D97-AF65-F5344CB8AC3E}">
        <p14:creationId xmlns:p14="http://schemas.microsoft.com/office/powerpoint/2010/main" val="25580218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F8EB4CA-3F0B-057D-473B-5BFBDEC71384}"/>
              </a:ext>
            </a:extLst>
          </p:cNvPr>
          <p:cNvSpPr txBox="1"/>
          <p:nvPr/>
        </p:nvSpPr>
        <p:spPr>
          <a:xfrm flipH="1">
            <a:off x="538906" y="346944"/>
            <a:ext cx="6999501" cy="307777"/>
          </a:xfrm>
          <a:prstGeom prst="rect">
            <a:avLst/>
          </a:prstGeom>
          <a:noFill/>
        </p:spPr>
        <p:txBody>
          <a:bodyPr wrap="square" rtlCol="0">
            <a:spAutoFit/>
          </a:bodyPr>
          <a:lstStyle/>
          <a:p>
            <a:pPr marL="114300" indent="0">
              <a:buNone/>
            </a:pPr>
            <a:r>
              <a:rPr lang="es-ES" b="1" dirty="0">
                <a:solidFill>
                  <a:schemeClr val="bg1"/>
                </a:solidFill>
              </a:rPr>
              <a:t>AGENTES LÓGICOS-</a:t>
            </a:r>
            <a:r>
              <a:rPr lang="es-CO" dirty="0">
                <a:solidFill>
                  <a:schemeClr val="bg1"/>
                </a:solidFill>
              </a:rPr>
              <a:t> El mundo de </a:t>
            </a:r>
            <a:r>
              <a:rPr lang="es-CO" dirty="0" err="1">
                <a:solidFill>
                  <a:schemeClr val="bg1"/>
                </a:solidFill>
              </a:rPr>
              <a:t>Wumpus</a:t>
            </a:r>
            <a:r>
              <a:rPr lang="es-CO" dirty="0">
                <a:solidFill>
                  <a:schemeClr val="bg1"/>
                </a:solidFill>
              </a:rPr>
              <a:t> (Introducción)</a:t>
            </a:r>
            <a:endParaRPr lang="es-CO" b="1" dirty="0">
              <a:solidFill>
                <a:schemeClr val="bg1"/>
              </a:solidFill>
            </a:endParaRPr>
          </a:p>
        </p:txBody>
      </p:sp>
      <p:sp>
        <p:nvSpPr>
          <p:cNvPr id="8" name="TextBox 7">
            <a:extLst>
              <a:ext uri="{FF2B5EF4-FFF2-40B4-BE49-F238E27FC236}">
                <a16:creationId xmlns:a16="http://schemas.microsoft.com/office/drawing/2014/main" id="{15E873C5-1EC5-496B-EB94-4BA5389684E6}"/>
              </a:ext>
            </a:extLst>
          </p:cNvPr>
          <p:cNvSpPr txBox="1"/>
          <p:nvPr/>
        </p:nvSpPr>
        <p:spPr>
          <a:xfrm>
            <a:off x="666946" y="1088546"/>
            <a:ext cx="5388258" cy="3754874"/>
          </a:xfrm>
          <a:prstGeom prst="rect">
            <a:avLst/>
          </a:prstGeom>
          <a:noFill/>
        </p:spPr>
        <p:txBody>
          <a:bodyPr wrap="square">
            <a:spAutoFit/>
          </a:bodyPr>
          <a:lstStyle/>
          <a:p>
            <a:r>
              <a:rPr lang="es-CO" b="1" dirty="0"/>
              <a:t>ACTUADORES</a:t>
            </a:r>
            <a:r>
              <a:rPr lang="es-CO" dirty="0"/>
              <a:t>: El agente puede avanzar (Forward), girar a la izquierda (</a:t>
            </a:r>
            <a:r>
              <a:rPr lang="es-CO" dirty="0" err="1"/>
              <a:t>TurnLeft</a:t>
            </a:r>
            <a:r>
              <a:rPr lang="es-CO" dirty="0"/>
              <a:t>) en 90 grados, o girar a la derecha (</a:t>
            </a:r>
            <a:r>
              <a:rPr lang="es-CO" dirty="0" err="1"/>
              <a:t>TurnRight</a:t>
            </a:r>
            <a:r>
              <a:rPr lang="es-CO" dirty="0"/>
              <a:t>) en 90 grados. El agente muere si entra en un cuadrado que contiene un pozo o un </a:t>
            </a:r>
            <a:r>
              <a:rPr lang="es-CO" dirty="0" err="1"/>
              <a:t>Wumpus</a:t>
            </a:r>
            <a:r>
              <a:rPr lang="es-CO" dirty="0"/>
              <a:t> vivo (es seguro entrar en un cuadrado con un </a:t>
            </a:r>
            <a:r>
              <a:rPr lang="es-CO" dirty="0" err="1"/>
              <a:t>Wumpus</a:t>
            </a:r>
            <a:r>
              <a:rPr lang="es-CO" dirty="0"/>
              <a:t> muerto). </a:t>
            </a:r>
          </a:p>
          <a:p>
            <a:r>
              <a:rPr lang="es-CO" dirty="0"/>
              <a:t>Si un agente intenta avanzar y choca con una pared, entonces el agente no se mueve. </a:t>
            </a:r>
          </a:p>
          <a:p>
            <a:r>
              <a:rPr lang="es-CO" dirty="0"/>
              <a:t>La acción "Agarrar" (</a:t>
            </a:r>
            <a:r>
              <a:rPr lang="es-CO" dirty="0" err="1"/>
              <a:t>Grab</a:t>
            </a:r>
            <a:r>
              <a:rPr lang="es-CO" dirty="0"/>
              <a:t>) se puede usar para recoger el oro si está en el mismo cuadrado que el agente. </a:t>
            </a:r>
          </a:p>
          <a:p>
            <a:r>
              <a:rPr lang="es-CO" dirty="0"/>
              <a:t>La acción "Disparar" (</a:t>
            </a:r>
            <a:r>
              <a:rPr lang="es-CO" dirty="0" err="1"/>
              <a:t>Shoot</a:t>
            </a:r>
            <a:r>
              <a:rPr lang="es-CO" dirty="0"/>
              <a:t>) se puede usar para disparar una flecha en línea recta en la dirección en la que mira el agente. La flecha continúa hasta que golpea (y por lo tanto mata) al </a:t>
            </a:r>
            <a:r>
              <a:rPr lang="es-CO" dirty="0" err="1"/>
              <a:t>Wumpus</a:t>
            </a:r>
            <a:r>
              <a:rPr lang="es-CO" dirty="0"/>
              <a:t> o golpea una pared.</a:t>
            </a:r>
          </a:p>
          <a:p>
            <a:r>
              <a:rPr lang="es-CO" dirty="0"/>
              <a:t> El agente solo tiene una flecha, por lo que solo la primera acción de disparo tiene algún efecto. </a:t>
            </a:r>
          </a:p>
          <a:p>
            <a:r>
              <a:rPr lang="es-CO" dirty="0"/>
              <a:t>Finalmente, la acción "Escalar" (</a:t>
            </a:r>
            <a:r>
              <a:rPr lang="es-CO" dirty="0" err="1"/>
              <a:t>Climb</a:t>
            </a:r>
            <a:r>
              <a:rPr lang="es-CO" dirty="0"/>
              <a:t>) se puede usar para salir de la cueva, pero solo desde el cuadrado [1,1].</a:t>
            </a:r>
          </a:p>
        </p:txBody>
      </p:sp>
      <p:pic>
        <p:nvPicPr>
          <p:cNvPr id="10" name="Picture 9">
            <a:extLst>
              <a:ext uri="{FF2B5EF4-FFF2-40B4-BE49-F238E27FC236}">
                <a16:creationId xmlns:a16="http://schemas.microsoft.com/office/drawing/2014/main" id="{AD6B43D2-8916-ABB0-8ED2-D15D14E14649}"/>
              </a:ext>
            </a:extLst>
          </p:cNvPr>
          <p:cNvPicPr>
            <a:picLocks noChangeAspect="1"/>
          </p:cNvPicPr>
          <p:nvPr/>
        </p:nvPicPr>
        <p:blipFill>
          <a:blip r:embed="rId3"/>
          <a:stretch>
            <a:fillRect/>
          </a:stretch>
        </p:blipFill>
        <p:spPr>
          <a:xfrm>
            <a:off x="6145860" y="1574026"/>
            <a:ext cx="2785093" cy="2749568"/>
          </a:xfrm>
          <a:prstGeom prst="rect">
            <a:avLst/>
          </a:prstGeom>
        </p:spPr>
      </p:pic>
    </p:spTree>
    <p:extLst>
      <p:ext uri="{BB962C8B-B14F-4D97-AF65-F5344CB8AC3E}">
        <p14:creationId xmlns:p14="http://schemas.microsoft.com/office/powerpoint/2010/main" val="25815200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F8EB4CA-3F0B-057D-473B-5BFBDEC71384}"/>
              </a:ext>
            </a:extLst>
          </p:cNvPr>
          <p:cNvSpPr txBox="1"/>
          <p:nvPr/>
        </p:nvSpPr>
        <p:spPr>
          <a:xfrm flipH="1">
            <a:off x="538906" y="346944"/>
            <a:ext cx="6999501" cy="307777"/>
          </a:xfrm>
          <a:prstGeom prst="rect">
            <a:avLst/>
          </a:prstGeom>
          <a:noFill/>
        </p:spPr>
        <p:txBody>
          <a:bodyPr wrap="square" rtlCol="0">
            <a:spAutoFit/>
          </a:bodyPr>
          <a:lstStyle/>
          <a:p>
            <a:pPr marL="114300" indent="0">
              <a:buNone/>
            </a:pPr>
            <a:r>
              <a:rPr lang="es-ES" b="1" dirty="0">
                <a:solidFill>
                  <a:schemeClr val="bg1"/>
                </a:solidFill>
              </a:rPr>
              <a:t>AGENTES LÓGICOS-</a:t>
            </a:r>
            <a:r>
              <a:rPr lang="es-CO" dirty="0">
                <a:solidFill>
                  <a:schemeClr val="bg1"/>
                </a:solidFill>
              </a:rPr>
              <a:t> El mundo de </a:t>
            </a:r>
            <a:r>
              <a:rPr lang="es-CO" dirty="0" err="1">
                <a:solidFill>
                  <a:schemeClr val="bg1"/>
                </a:solidFill>
              </a:rPr>
              <a:t>Wumpus</a:t>
            </a:r>
            <a:r>
              <a:rPr lang="es-CO" dirty="0">
                <a:solidFill>
                  <a:schemeClr val="bg1"/>
                </a:solidFill>
              </a:rPr>
              <a:t> (Introducción)</a:t>
            </a:r>
            <a:endParaRPr lang="es-CO" b="1" dirty="0">
              <a:solidFill>
                <a:schemeClr val="bg1"/>
              </a:solidFill>
            </a:endParaRPr>
          </a:p>
        </p:txBody>
      </p:sp>
      <p:sp>
        <p:nvSpPr>
          <p:cNvPr id="8" name="TextBox 7">
            <a:extLst>
              <a:ext uri="{FF2B5EF4-FFF2-40B4-BE49-F238E27FC236}">
                <a16:creationId xmlns:a16="http://schemas.microsoft.com/office/drawing/2014/main" id="{15E873C5-1EC5-496B-EB94-4BA5389684E6}"/>
              </a:ext>
            </a:extLst>
          </p:cNvPr>
          <p:cNvSpPr txBox="1"/>
          <p:nvPr/>
        </p:nvSpPr>
        <p:spPr>
          <a:xfrm>
            <a:off x="229830" y="1088546"/>
            <a:ext cx="5388258" cy="2677656"/>
          </a:xfrm>
          <a:prstGeom prst="rect">
            <a:avLst/>
          </a:prstGeom>
          <a:noFill/>
        </p:spPr>
        <p:txBody>
          <a:bodyPr wrap="square">
            <a:spAutoFit/>
          </a:bodyPr>
          <a:lstStyle/>
          <a:p>
            <a:r>
              <a:rPr lang="es-CO" b="1" dirty="0"/>
              <a:t>SENSORES:</a:t>
            </a:r>
            <a:r>
              <a:rPr lang="es-CO" dirty="0"/>
              <a:t> El agente tiene cinco sensores, cada uno de los cuales proporciona un solo bit de información:</a:t>
            </a:r>
          </a:p>
          <a:p>
            <a:pPr marL="285750" indent="-285750">
              <a:buFont typeface="Arial" panose="020B0604020202020204" pitchFamily="34" charset="0"/>
              <a:buChar char="•"/>
            </a:pPr>
            <a:r>
              <a:rPr lang="es-CO" dirty="0"/>
              <a:t>En los cuadrados directamente adyacentes (no en diagonal) al </a:t>
            </a:r>
            <a:r>
              <a:rPr lang="es-CO" dirty="0" err="1"/>
              <a:t>Wumpus</a:t>
            </a:r>
            <a:r>
              <a:rPr lang="es-CO" dirty="0"/>
              <a:t>, el agente percibirá un "Hedor" (</a:t>
            </a:r>
            <a:r>
              <a:rPr lang="es-CO" dirty="0" err="1"/>
              <a:t>Stench</a:t>
            </a:r>
            <a:r>
              <a:rPr lang="es-CO" dirty="0"/>
              <a:t>).</a:t>
            </a:r>
          </a:p>
          <a:p>
            <a:pPr marL="285750" indent="-285750">
              <a:buFont typeface="Arial" panose="020B0604020202020204" pitchFamily="34" charset="0"/>
              <a:buChar char="•"/>
            </a:pPr>
            <a:r>
              <a:rPr lang="es-CO" dirty="0"/>
              <a:t>En los cuadrados directamente adyacentes a un pozo, el agente percibirá una "Brisa" (</a:t>
            </a:r>
            <a:r>
              <a:rPr lang="es-CO" dirty="0" err="1"/>
              <a:t>Breeze</a:t>
            </a:r>
            <a:r>
              <a:rPr lang="es-CO" dirty="0"/>
              <a:t>).</a:t>
            </a:r>
          </a:p>
          <a:p>
            <a:pPr marL="285750" indent="-285750">
              <a:buFont typeface="Arial" panose="020B0604020202020204" pitchFamily="34" charset="0"/>
              <a:buChar char="•"/>
            </a:pPr>
            <a:r>
              <a:rPr lang="es-CO" dirty="0"/>
              <a:t>En el cuadrado donde está el oro, el agente percibirá un "Brillo" (</a:t>
            </a:r>
            <a:r>
              <a:rPr lang="es-CO" dirty="0" err="1"/>
              <a:t>Glitter</a:t>
            </a:r>
            <a:r>
              <a:rPr lang="es-CO" dirty="0"/>
              <a:t>).</a:t>
            </a:r>
          </a:p>
          <a:p>
            <a:pPr marL="285750" indent="-285750">
              <a:buFont typeface="Arial" panose="020B0604020202020204" pitchFamily="34" charset="0"/>
              <a:buChar char="•"/>
            </a:pPr>
            <a:r>
              <a:rPr lang="es-CO" dirty="0"/>
              <a:t>Cuando un agente choca con una pared, percibirá un "Golpe" (</a:t>
            </a:r>
            <a:r>
              <a:rPr lang="es-CO" dirty="0" err="1"/>
              <a:t>Bump</a:t>
            </a:r>
            <a:r>
              <a:rPr lang="es-CO" dirty="0"/>
              <a:t>).</a:t>
            </a:r>
          </a:p>
          <a:p>
            <a:pPr marL="285750" indent="-285750">
              <a:buFont typeface="Arial" panose="020B0604020202020204" pitchFamily="34" charset="0"/>
              <a:buChar char="•"/>
            </a:pPr>
            <a:r>
              <a:rPr lang="es-CO" dirty="0"/>
              <a:t>Cuando el </a:t>
            </a:r>
            <a:r>
              <a:rPr lang="es-CO" dirty="0" err="1"/>
              <a:t>Wumpus</a:t>
            </a:r>
            <a:r>
              <a:rPr lang="es-CO" dirty="0"/>
              <a:t> es abatido, emite un "Grito" (</a:t>
            </a:r>
            <a:r>
              <a:rPr lang="es-CO" dirty="0" err="1"/>
              <a:t>Scream</a:t>
            </a:r>
            <a:r>
              <a:rPr lang="es-CO" dirty="0"/>
              <a:t>) que se puede percibir en cualquier lugar de la cueva.</a:t>
            </a:r>
          </a:p>
        </p:txBody>
      </p:sp>
      <p:pic>
        <p:nvPicPr>
          <p:cNvPr id="10" name="Picture 9">
            <a:extLst>
              <a:ext uri="{FF2B5EF4-FFF2-40B4-BE49-F238E27FC236}">
                <a16:creationId xmlns:a16="http://schemas.microsoft.com/office/drawing/2014/main" id="{AD6B43D2-8916-ABB0-8ED2-D15D14E14649}"/>
              </a:ext>
            </a:extLst>
          </p:cNvPr>
          <p:cNvPicPr>
            <a:picLocks noChangeAspect="1"/>
          </p:cNvPicPr>
          <p:nvPr/>
        </p:nvPicPr>
        <p:blipFill>
          <a:blip r:embed="rId3"/>
          <a:stretch>
            <a:fillRect/>
          </a:stretch>
        </p:blipFill>
        <p:spPr>
          <a:xfrm>
            <a:off x="5684403" y="1001509"/>
            <a:ext cx="2888574" cy="2851729"/>
          </a:xfrm>
          <a:prstGeom prst="rect">
            <a:avLst/>
          </a:prstGeom>
        </p:spPr>
      </p:pic>
      <p:sp>
        <p:nvSpPr>
          <p:cNvPr id="4" name="TextBox 3">
            <a:extLst>
              <a:ext uri="{FF2B5EF4-FFF2-40B4-BE49-F238E27FC236}">
                <a16:creationId xmlns:a16="http://schemas.microsoft.com/office/drawing/2014/main" id="{75CED5B4-8129-F2FA-CF02-EFA0B620FF63}"/>
              </a:ext>
            </a:extLst>
          </p:cNvPr>
          <p:cNvSpPr txBox="1"/>
          <p:nvPr/>
        </p:nvSpPr>
        <p:spPr>
          <a:xfrm>
            <a:off x="1049390" y="4054954"/>
            <a:ext cx="7045219" cy="738664"/>
          </a:xfrm>
          <a:prstGeom prst="rect">
            <a:avLst/>
          </a:prstGeom>
          <a:noFill/>
        </p:spPr>
        <p:txBody>
          <a:bodyPr wrap="square">
            <a:spAutoFit/>
          </a:bodyPr>
          <a:lstStyle/>
          <a:p>
            <a:r>
              <a:rPr lang="es-CO" dirty="0"/>
              <a:t>Las percepciones se entregarán al programa del agente en forma de una lista de </a:t>
            </a:r>
            <a:r>
              <a:rPr lang="es-CO" b="1" dirty="0"/>
              <a:t>cinco símbolos</a:t>
            </a:r>
            <a:r>
              <a:rPr lang="es-CO" dirty="0"/>
              <a:t>; por ejemplo, si hay un hedor y una brisa, pero no hay brillo, golpe ni grito, el programa del agente recibirá </a:t>
            </a:r>
            <a:r>
              <a:rPr lang="es-CO" b="1" dirty="0"/>
              <a:t>[</a:t>
            </a:r>
            <a:r>
              <a:rPr lang="es-CO" b="1" dirty="0" err="1"/>
              <a:t>Stench</a:t>
            </a:r>
            <a:r>
              <a:rPr lang="es-CO" b="1" dirty="0"/>
              <a:t>, </a:t>
            </a:r>
            <a:r>
              <a:rPr lang="es-CO" b="1" dirty="0" err="1"/>
              <a:t>Breeze</a:t>
            </a:r>
            <a:r>
              <a:rPr lang="es-CO" b="1" dirty="0"/>
              <a:t>, </a:t>
            </a:r>
            <a:r>
              <a:rPr lang="es-CO" b="1" dirty="0" err="1"/>
              <a:t>None</a:t>
            </a:r>
            <a:r>
              <a:rPr lang="es-CO" b="1" dirty="0"/>
              <a:t>, </a:t>
            </a:r>
            <a:r>
              <a:rPr lang="es-CO" b="1" dirty="0" err="1"/>
              <a:t>None</a:t>
            </a:r>
            <a:r>
              <a:rPr lang="es-CO" b="1" dirty="0"/>
              <a:t>, </a:t>
            </a:r>
            <a:r>
              <a:rPr lang="es-CO" b="1" dirty="0" err="1"/>
              <a:t>None</a:t>
            </a:r>
            <a:r>
              <a:rPr lang="es-CO" b="1" dirty="0"/>
              <a:t>].</a:t>
            </a:r>
          </a:p>
        </p:txBody>
      </p:sp>
    </p:spTree>
    <p:extLst>
      <p:ext uri="{BB962C8B-B14F-4D97-AF65-F5344CB8AC3E}">
        <p14:creationId xmlns:p14="http://schemas.microsoft.com/office/powerpoint/2010/main" val="4063351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F8EB4CA-3F0B-057D-473B-5BFBDEC71384}"/>
              </a:ext>
            </a:extLst>
          </p:cNvPr>
          <p:cNvSpPr txBox="1"/>
          <p:nvPr/>
        </p:nvSpPr>
        <p:spPr>
          <a:xfrm flipH="1">
            <a:off x="538906" y="346944"/>
            <a:ext cx="6999501" cy="400110"/>
          </a:xfrm>
          <a:prstGeom prst="rect">
            <a:avLst/>
          </a:prstGeom>
          <a:noFill/>
        </p:spPr>
        <p:txBody>
          <a:bodyPr wrap="square" rtlCol="0">
            <a:spAutoFit/>
          </a:bodyPr>
          <a:lstStyle/>
          <a:p>
            <a:r>
              <a:rPr lang="es-ES" sz="2000" b="1" dirty="0">
                <a:solidFill>
                  <a:schemeClr val="bg1"/>
                </a:solidFill>
              </a:rPr>
              <a:t>Agentes Lógicos</a:t>
            </a:r>
            <a:endParaRPr lang="es-CO" sz="2000" b="1" dirty="0">
              <a:solidFill>
                <a:schemeClr val="bg1"/>
              </a:solidFill>
            </a:endParaRPr>
          </a:p>
        </p:txBody>
      </p:sp>
      <p:sp>
        <p:nvSpPr>
          <p:cNvPr id="6" name="TextBox 5">
            <a:extLst>
              <a:ext uri="{FF2B5EF4-FFF2-40B4-BE49-F238E27FC236}">
                <a16:creationId xmlns:a16="http://schemas.microsoft.com/office/drawing/2014/main" id="{13427A31-F643-48CD-B7D1-56F9B4890DF0}"/>
              </a:ext>
            </a:extLst>
          </p:cNvPr>
          <p:cNvSpPr txBox="1"/>
          <p:nvPr/>
        </p:nvSpPr>
        <p:spPr>
          <a:xfrm>
            <a:off x="764999" y="1340643"/>
            <a:ext cx="4172778" cy="2462213"/>
          </a:xfrm>
          <a:prstGeom prst="rect">
            <a:avLst/>
          </a:prstGeom>
          <a:noFill/>
        </p:spPr>
        <p:txBody>
          <a:bodyPr wrap="square">
            <a:spAutoFit/>
          </a:bodyPr>
          <a:lstStyle/>
          <a:p>
            <a:pPr algn="just"/>
            <a:r>
              <a:rPr lang="es-CO" dirty="0"/>
              <a:t>Son agentes que pueden formar representaciones de un mundo complejo, utilizar un proceso de inferencia para derivar nuevas representaciones sobre el mundo y usar estas nuevas representaciones para deducir qué hacer.</a:t>
            </a:r>
          </a:p>
          <a:p>
            <a:pPr algn="just"/>
            <a:endParaRPr lang="es-CO" dirty="0"/>
          </a:p>
          <a:p>
            <a:pPr algn="just"/>
            <a:endParaRPr lang="es-CO" dirty="0"/>
          </a:p>
          <a:p>
            <a:pPr algn="just"/>
            <a:r>
              <a:rPr lang="es-CO" dirty="0"/>
              <a:t>En inteligencia artificial, los agentes basados en conocimiento utilizan un proceso de razonamiento sobre una representación interna del conocimiento para decidir qué acciones tomar.</a:t>
            </a:r>
          </a:p>
        </p:txBody>
      </p:sp>
      <p:sp>
        <p:nvSpPr>
          <p:cNvPr id="8" name="TextBox 7">
            <a:extLst>
              <a:ext uri="{FF2B5EF4-FFF2-40B4-BE49-F238E27FC236}">
                <a16:creationId xmlns:a16="http://schemas.microsoft.com/office/drawing/2014/main" id="{15E873C5-1EC5-496B-EB94-4BA5389684E6}"/>
              </a:ext>
            </a:extLst>
          </p:cNvPr>
          <p:cNvSpPr txBox="1"/>
          <p:nvPr/>
        </p:nvSpPr>
        <p:spPr>
          <a:xfrm>
            <a:off x="538906" y="3313352"/>
            <a:ext cx="7786820" cy="307777"/>
          </a:xfrm>
          <a:prstGeom prst="rect">
            <a:avLst/>
          </a:prstGeom>
          <a:noFill/>
        </p:spPr>
        <p:txBody>
          <a:bodyPr wrap="square">
            <a:spAutoFit/>
          </a:bodyPr>
          <a:lstStyle/>
          <a:p>
            <a:endParaRPr lang="es-CO" b="1" dirty="0"/>
          </a:p>
        </p:txBody>
      </p:sp>
      <p:pic>
        <p:nvPicPr>
          <p:cNvPr id="7" name="Picture 6">
            <a:extLst>
              <a:ext uri="{FF2B5EF4-FFF2-40B4-BE49-F238E27FC236}">
                <a16:creationId xmlns:a16="http://schemas.microsoft.com/office/drawing/2014/main" id="{33C24DCB-5972-6D27-EE94-33FCE53824C9}"/>
              </a:ext>
            </a:extLst>
          </p:cNvPr>
          <p:cNvPicPr>
            <a:picLocks noChangeAspect="1"/>
          </p:cNvPicPr>
          <p:nvPr/>
        </p:nvPicPr>
        <p:blipFill>
          <a:blip r:embed="rId3"/>
          <a:stretch>
            <a:fillRect/>
          </a:stretch>
        </p:blipFill>
        <p:spPr>
          <a:xfrm>
            <a:off x="5361975" y="1459347"/>
            <a:ext cx="3105150" cy="2828925"/>
          </a:xfrm>
          <a:prstGeom prst="rect">
            <a:avLst/>
          </a:prstGeom>
        </p:spPr>
      </p:pic>
    </p:spTree>
    <p:extLst>
      <p:ext uri="{BB962C8B-B14F-4D97-AF65-F5344CB8AC3E}">
        <p14:creationId xmlns:p14="http://schemas.microsoft.com/office/powerpoint/2010/main" val="4748478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F8EB4CA-3F0B-057D-473B-5BFBDEC71384}"/>
              </a:ext>
            </a:extLst>
          </p:cNvPr>
          <p:cNvSpPr txBox="1"/>
          <p:nvPr/>
        </p:nvSpPr>
        <p:spPr>
          <a:xfrm flipH="1">
            <a:off x="538906" y="346944"/>
            <a:ext cx="6999501" cy="307777"/>
          </a:xfrm>
          <a:prstGeom prst="rect">
            <a:avLst/>
          </a:prstGeom>
          <a:noFill/>
        </p:spPr>
        <p:txBody>
          <a:bodyPr wrap="square" rtlCol="0">
            <a:spAutoFit/>
          </a:bodyPr>
          <a:lstStyle/>
          <a:p>
            <a:pPr marL="114300" indent="0">
              <a:buNone/>
            </a:pPr>
            <a:r>
              <a:rPr lang="es-ES" b="1" dirty="0">
                <a:solidFill>
                  <a:schemeClr val="bg1"/>
                </a:solidFill>
              </a:rPr>
              <a:t>AGENTES LÓGICOS-</a:t>
            </a:r>
            <a:r>
              <a:rPr lang="es-CO" dirty="0">
                <a:solidFill>
                  <a:schemeClr val="bg1"/>
                </a:solidFill>
              </a:rPr>
              <a:t> El mundo de </a:t>
            </a:r>
            <a:r>
              <a:rPr lang="es-CO" dirty="0" err="1">
                <a:solidFill>
                  <a:schemeClr val="bg1"/>
                </a:solidFill>
              </a:rPr>
              <a:t>Wumpus</a:t>
            </a:r>
            <a:r>
              <a:rPr lang="es-CO" dirty="0">
                <a:solidFill>
                  <a:schemeClr val="bg1"/>
                </a:solidFill>
              </a:rPr>
              <a:t> (Introducción)</a:t>
            </a:r>
            <a:endParaRPr lang="es-CO" b="1" dirty="0">
              <a:solidFill>
                <a:schemeClr val="bg1"/>
              </a:solidFill>
            </a:endParaRPr>
          </a:p>
        </p:txBody>
      </p:sp>
      <p:sp>
        <p:nvSpPr>
          <p:cNvPr id="8" name="TextBox 7">
            <a:extLst>
              <a:ext uri="{FF2B5EF4-FFF2-40B4-BE49-F238E27FC236}">
                <a16:creationId xmlns:a16="http://schemas.microsoft.com/office/drawing/2014/main" id="{15E873C5-1EC5-496B-EB94-4BA5389684E6}"/>
              </a:ext>
            </a:extLst>
          </p:cNvPr>
          <p:cNvSpPr txBox="1"/>
          <p:nvPr/>
        </p:nvSpPr>
        <p:spPr>
          <a:xfrm>
            <a:off x="538906" y="3313352"/>
            <a:ext cx="7786820" cy="307777"/>
          </a:xfrm>
          <a:prstGeom prst="rect">
            <a:avLst/>
          </a:prstGeom>
          <a:noFill/>
        </p:spPr>
        <p:txBody>
          <a:bodyPr wrap="square">
            <a:spAutoFit/>
          </a:bodyPr>
          <a:lstStyle/>
          <a:p>
            <a:endParaRPr lang="es-CO" b="1" dirty="0"/>
          </a:p>
        </p:txBody>
      </p:sp>
      <p:pic>
        <p:nvPicPr>
          <p:cNvPr id="4" name="Picture 3">
            <a:extLst>
              <a:ext uri="{FF2B5EF4-FFF2-40B4-BE49-F238E27FC236}">
                <a16:creationId xmlns:a16="http://schemas.microsoft.com/office/drawing/2014/main" id="{BF77C93D-E78B-C498-114C-228608C8A4F8}"/>
              </a:ext>
            </a:extLst>
          </p:cNvPr>
          <p:cNvPicPr>
            <a:picLocks noChangeAspect="1"/>
          </p:cNvPicPr>
          <p:nvPr/>
        </p:nvPicPr>
        <p:blipFill>
          <a:blip r:embed="rId3"/>
          <a:stretch>
            <a:fillRect/>
          </a:stretch>
        </p:blipFill>
        <p:spPr>
          <a:xfrm>
            <a:off x="2073709" y="953728"/>
            <a:ext cx="4996582" cy="2060446"/>
          </a:xfrm>
          <a:prstGeom prst="rect">
            <a:avLst/>
          </a:prstGeom>
        </p:spPr>
      </p:pic>
      <p:pic>
        <p:nvPicPr>
          <p:cNvPr id="7" name="Picture 6">
            <a:extLst>
              <a:ext uri="{FF2B5EF4-FFF2-40B4-BE49-F238E27FC236}">
                <a16:creationId xmlns:a16="http://schemas.microsoft.com/office/drawing/2014/main" id="{2A54E281-74F8-1F6A-EEBE-587D1151D6B4}"/>
              </a:ext>
            </a:extLst>
          </p:cNvPr>
          <p:cNvPicPr>
            <a:picLocks noChangeAspect="1"/>
          </p:cNvPicPr>
          <p:nvPr/>
        </p:nvPicPr>
        <p:blipFill>
          <a:blip r:embed="rId4"/>
          <a:stretch>
            <a:fillRect/>
          </a:stretch>
        </p:blipFill>
        <p:spPr>
          <a:xfrm>
            <a:off x="2078472" y="3014174"/>
            <a:ext cx="4991819" cy="2036250"/>
          </a:xfrm>
          <a:prstGeom prst="rect">
            <a:avLst/>
          </a:prstGeom>
        </p:spPr>
      </p:pic>
    </p:spTree>
    <p:extLst>
      <p:ext uri="{BB962C8B-B14F-4D97-AF65-F5344CB8AC3E}">
        <p14:creationId xmlns:p14="http://schemas.microsoft.com/office/powerpoint/2010/main" val="19303550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3FC9F6-CA1B-25B7-B0C9-84CD6C19D23B}"/>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798CC306-E319-D085-188A-B9CEA2F873C6}"/>
              </a:ext>
            </a:extLst>
          </p:cNvPr>
          <p:cNvSpPr>
            <a:spLocks noGrp="1"/>
          </p:cNvSpPr>
          <p:nvPr>
            <p:ph type="body" idx="1"/>
          </p:nvPr>
        </p:nvSpPr>
        <p:spPr>
          <a:xfrm>
            <a:off x="956564" y="906406"/>
            <a:ext cx="7694247" cy="3330688"/>
          </a:xfrm>
        </p:spPr>
        <p:txBody>
          <a:bodyPr/>
          <a:lstStyle/>
          <a:p>
            <a:pPr marL="114300" indent="0">
              <a:buNone/>
            </a:pPr>
            <a:r>
              <a:rPr lang="es-ES" b="1" dirty="0">
                <a:solidFill>
                  <a:srgbClr val="02C9B6"/>
                </a:solidFill>
              </a:rPr>
              <a:t>AGENTES LÓGICOS-</a:t>
            </a:r>
            <a:r>
              <a:rPr lang="es-CO" sz="1800" dirty="0">
                <a:solidFill>
                  <a:schemeClr val="bg1"/>
                </a:solidFill>
              </a:rPr>
              <a:t> Lógica y representación del conocimiento</a:t>
            </a:r>
            <a:endParaRPr lang="es-CO" b="1" dirty="0">
              <a:solidFill>
                <a:schemeClr val="bg1"/>
              </a:solidFill>
            </a:endParaRPr>
          </a:p>
        </p:txBody>
      </p:sp>
    </p:spTree>
    <p:extLst>
      <p:ext uri="{BB962C8B-B14F-4D97-AF65-F5344CB8AC3E}">
        <p14:creationId xmlns:p14="http://schemas.microsoft.com/office/powerpoint/2010/main" val="5607372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F8EB4CA-3F0B-057D-473B-5BFBDEC71384}"/>
              </a:ext>
            </a:extLst>
          </p:cNvPr>
          <p:cNvSpPr txBox="1"/>
          <p:nvPr/>
        </p:nvSpPr>
        <p:spPr>
          <a:xfrm flipH="1">
            <a:off x="538906" y="346944"/>
            <a:ext cx="6999501" cy="400110"/>
          </a:xfrm>
          <a:prstGeom prst="rect">
            <a:avLst/>
          </a:prstGeom>
          <a:noFill/>
        </p:spPr>
        <p:txBody>
          <a:bodyPr wrap="square" rtlCol="0">
            <a:spAutoFit/>
          </a:bodyPr>
          <a:lstStyle/>
          <a:p>
            <a:r>
              <a:rPr lang="es-ES" sz="2000" b="1" dirty="0">
                <a:solidFill>
                  <a:schemeClr val="bg1"/>
                </a:solidFill>
              </a:rPr>
              <a:t>Lógica-Oraciones (Sintaxis)</a:t>
            </a:r>
            <a:endParaRPr lang="es-CO" sz="2000" b="1" dirty="0">
              <a:solidFill>
                <a:schemeClr val="bg1"/>
              </a:solidFill>
            </a:endParaRPr>
          </a:p>
        </p:txBody>
      </p:sp>
      <p:sp>
        <p:nvSpPr>
          <p:cNvPr id="8" name="TextBox 7">
            <a:extLst>
              <a:ext uri="{FF2B5EF4-FFF2-40B4-BE49-F238E27FC236}">
                <a16:creationId xmlns:a16="http://schemas.microsoft.com/office/drawing/2014/main" id="{15E873C5-1EC5-496B-EB94-4BA5389684E6}"/>
              </a:ext>
            </a:extLst>
          </p:cNvPr>
          <p:cNvSpPr txBox="1"/>
          <p:nvPr/>
        </p:nvSpPr>
        <p:spPr>
          <a:xfrm>
            <a:off x="538906" y="3313352"/>
            <a:ext cx="7786820" cy="307777"/>
          </a:xfrm>
          <a:prstGeom prst="rect">
            <a:avLst/>
          </a:prstGeom>
          <a:noFill/>
        </p:spPr>
        <p:txBody>
          <a:bodyPr wrap="square">
            <a:spAutoFit/>
          </a:bodyPr>
          <a:lstStyle/>
          <a:p>
            <a:endParaRPr lang="es-CO" b="1" dirty="0"/>
          </a:p>
        </p:txBody>
      </p:sp>
      <p:sp>
        <p:nvSpPr>
          <p:cNvPr id="4" name="TextBox 3">
            <a:extLst>
              <a:ext uri="{FF2B5EF4-FFF2-40B4-BE49-F238E27FC236}">
                <a16:creationId xmlns:a16="http://schemas.microsoft.com/office/drawing/2014/main" id="{486B36AA-2A28-9E55-6BE1-2A846638A3B1}"/>
              </a:ext>
            </a:extLst>
          </p:cNvPr>
          <p:cNvSpPr txBox="1"/>
          <p:nvPr/>
        </p:nvSpPr>
        <p:spPr>
          <a:xfrm>
            <a:off x="538906" y="1459347"/>
            <a:ext cx="8482706" cy="2585323"/>
          </a:xfrm>
          <a:prstGeom prst="rect">
            <a:avLst/>
          </a:prstGeom>
          <a:noFill/>
        </p:spPr>
        <p:txBody>
          <a:bodyPr wrap="square">
            <a:spAutoFit/>
          </a:bodyPr>
          <a:lstStyle/>
          <a:p>
            <a:r>
              <a:rPr lang="es-CO" sz="1800" dirty="0"/>
              <a:t>Las bases de conocimiento consisten en oraciones. Estas oraciones se expresan de acuerdo con la sintaxis del lenguaje de representación, que especifica todas las oraciones que están bien formadas. La noción de sintaxis es bastante clara en la aritmética ordinaria: </a:t>
            </a:r>
          </a:p>
          <a:p>
            <a:endParaRPr lang="es-CO" sz="1800" dirty="0"/>
          </a:p>
          <a:p>
            <a:endParaRPr lang="es-CO" sz="1800" dirty="0"/>
          </a:p>
          <a:p>
            <a:pPr algn="ctr"/>
            <a:r>
              <a:rPr lang="es-CO" sz="1800" b="1" dirty="0"/>
              <a:t>x + y = 4 </a:t>
            </a:r>
            <a:r>
              <a:rPr lang="es-CO" sz="1800" dirty="0"/>
              <a:t>es una oración bien formada, </a:t>
            </a:r>
          </a:p>
          <a:p>
            <a:pPr algn="ctr"/>
            <a:r>
              <a:rPr lang="es-CO" sz="1800" dirty="0"/>
              <a:t>mientras que: </a:t>
            </a:r>
          </a:p>
          <a:p>
            <a:pPr algn="ctr"/>
            <a:r>
              <a:rPr lang="es-CO" sz="1800" b="1" dirty="0"/>
              <a:t>X4+y= </a:t>
            </a:r>
            <a:r>
              <a:rPr lang="es-CO" sz="1800" dirty="0"/>
              <a:t>no lo es.</a:t>
            </a:r>
          </a:p>
        </p:txBody>
      </p:sp>
    </p:spTree>
    <p:extLst>
      <p:ext uri="{BB962C8B-B14F-4D97-AF65-F5344CB8AC3E}">
        <p14:creationId xmlns:p14="http://schemas.microsoft.com/office/powerpoint/2010/main" val="37289843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F8EB4CA-3F0B-057D-473B-5BFBDEC71384}"/>
              </a:ext>
            </a:extLst>
          </p:cNvPr>
          <p:cNvSpPr txBox="1"/>
          <p:nvPr/>
        </p:nvSpPr>
        <p:spPr>
          <a:xfrm flipH="1">
            <a:off x="538906" y="346944"/>
            <a:ext cx="6999501" cy="400110"/>
          </a:xfrm>
          <a:prstGeom prst="rect">
            <a:avLst/>
          </a:prstGeom>
          <a:noFill/>
        </p:spPr>
        <p:txBody>
          <a:bodyPr wrap="square" rtlCol="0">
            <a:spAutoFit/>
          </a:bodyPr>
          <a:lstStyle/>
          <a:p>
            <a:r>
              <a:rPr lang="es-ES" sz="2000" b="1" dirty="0">
                <a:solidFill>
                  <a:schemeClr val="bg1"/>
                </a:solidFill>
              </a:rPr>
              <a:t>Lógica-Oraciones (Semántica)</a:t>
            </a:r>
            <a:endParaRPr lang="es-CO" sz="2000" b="1" dirty="0">
              <a:solidFill>
                <a:schemeClr val="bg1"/>
              </a:solidFill>
            </a:endParaRPr>
          </a:p>
        </p:txBody>
      </p:sp>
      <p:sp>
        <p:nvSpPr>
          <p:cNvPr id="8" name="TextBox 7">
            <a:extLst>
              <a:ext uri="{FF2B5EF4-FFF2-40B4-BE49-F238E27FC236}">
                <a16:creationId xmlns:a16="http://schemas.microsoft.com/office/drawing/2014/main" id="{15E873C5-1EC5-496B-EB94-4BA5389684E6}"/>
              </a:ext>
            </a:extLst>
          </p:cNvPr>
          <p:cNvSpPr txBox="1"/>
          <p:nvPr/>
        </p:nvSpPr>
        <p:spPr>
          <a:xfrm>
            <a:off x="538906" y="3313352"/>
            <a:ext cx="7786820" cy="307777"/>
          </a:xfrm>
          <a:prstGeom prst="rect">
            <a:avLst/>
          </a:prstGeom>
          <a:noFill/>
        </p:spPr>
        <p:txBody>
          <a:bodyPr wrap="square">
            <a:spAutoFit/>
          </a:bodyPr>
          <a:lstStyle/>
          <a:p>
            <a:endParaRPr lang="es-CO" b="1" dirty="0"/>
          </a:p>
        </p:txBody>
      </p:sp>
      <p:sp>
        <p:nvSpPr>
          <p:cNvPr id="4" name="TextBox 3">
            <a:extLst>
              <a:ext uri="{FF2B5EF4-FFF2-40B4-BE49-F238E27FC236}">
                <a16:creationId xmlns:a16="http://schemas.microsoft.com/office/drawing/2014/main" id="{486B36AA-2A28-9E55-6BE1-2A846638A3B1}"/>
              </a:ext>
            </a:extLst>
          </p:cNvPr>
          <p:cNvSpPr txBox="1"/>
          <p:nvPr/>
        </p:nvSpPr>
        <p:spPr>
          <a:xfrm>
            <a:off x="538906" y="1459347"/>
            <a:ext cx="8482706" cy="2308324"/>
          </a:xfrm>
          <a:prstGeom prst="rect">
            <a:avLst/>
          </a:prstGeom>
          <a:noFill/>
        </p:spPr>
        <p:txBody>
          <a:bodyPr wrap="square">
            <a:spAutoFit/>
          </a:bodyPr>
          <a:lstStyle/>
          <a:p>
            <a:r>
              <a:rPr lang="es-CO" sz="1800" dirty="0"/>
              <a:t>La lógica también debe definir la </a:t>
            </a:r>
            <a:r>
              <a:rPr lang="es-CO" sz="1800" b="1" dirty="0"/>
              <a:t>semántica</a:t>
            </a:r>
            <a:r>
              <a:rPr lang="es-CO" sz="1800" dirty="0"/>
              <a:t> o el significado de las oraciones. La semántica define la verdad de cada oración con respecto a cada posible mundo.</a:t>
            </a:r>
          </a:p>
          <a:p>
            <a:endParaRPr lang="es-CO" sz="1800" dirty="0"/>
          </a:p>
          <a:p>
            <a:r>
              <a:rPr lang="es-CO" sz="1800" dirty="0"/>
              <a:t> Por ejemplo, la semántica para la aritmética especifica que la oración “x + y = 4” es verdadera en un mundo donde x=2 y y=2, pero falsa en un mundo donde x=2 y y=1. En los estándares de la lógica, cada oración debe ser verdadera o falsa en cada posible mundo: no hay términos intermedios.</a:t>
            </a:r>
          </a:p>
          <a:p>
            <a:endParaRPr lang="es-CO" sz="1800" dirty="0"/>
          </a:p>
        </p:txBody>
      </p:sp>
    </p:spTree>
    <p:extLst>
      <p:ext uri="{BB962C8B-B14F-4D97-AF65-F5344CB8AC3E}">
        <p14:creationId xmlns:p14="http://schemas.microsoft.com/office/powerpoint/2010/main" val="32554560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02F2A2-0F5F-05E1-E8A4-27BB38DD06E6}"/>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04295AF3-1505-36A2-9606-E722378788D4}"/>
              </a:ext>
            </a:extLst>
          </p:cNvPr>
          <p:cNvSpPr txBox="1"/>
          <p:nvPr/>
        </p:nvSpPr>
        <p:spPr>
          <a:xfrm flipH="1">
            <a:off x="538906" y="346944"/>
            <a:ext cx="6999501" cy="400110"/>
          </a:xfrm>
          <a:prstGeom prst="rect">
            <a:avLst/>
          </a:prstGeom>
          <a:noFill/>
        </p:spPr>
        <p:txBody>
          <a:bodyPr wrap="square" rtlCol="0">
            <a:spAutoFit/>
          </a:bodyPr>
          <a:lstStyle/>
          <a:p>
            <a:r>
              <a:rPr lang="es-ES" sz="2000" b="1" dirty="0">
                <a:solidFill>
                  <a:schemeClr val="bg1"/>
                </a:solidFill>
              </a:rPr>
              <a:t>Lógica-Oraciones (Semántica)</a:t>
            </a:r>
            <a:endParaRPr lang="es-CO" sz="2000" b="1" dirty="0">
              <a:solidFill>
                <a:schemeClr val="bg1"/>
              </a:solidFill>
            </a:endParaRPr>
          </a:p>
        </p:txBody>
      </p:sp>
      <p:sp>
        <p:nvSpPr>
          <p:cNvPr id="8" name="TextBox 7">
            <a:extLst>
              <a:ext uri="{FF2B5EF4-FFF2-40B4-BE49-F238E27FC236}">
                <a16:creationId xmlns:a16="http://schemas.microsoft.com/office/drawing/2014/main" id="{398A8CF8-9F4D-5309-403C-CEED096A72A2}"/>
              </a:ext>
            </a:extLst>
          </p:cNvPr>
          <p:cNvSpPr txBox="1"/>
          <p:nvPr/>
        </p:nvSpPr>
        <p:spPr>
          <a:xfrm>
            <a:off x="538906" y="3313352"/>
            <a:ext cx="7786820" cy="307777"/>
          </a:xfrm>
          <a:prstGeom prst="rect">
            <a:avLst/>
          </a:prstGeom>
          <a:noFill/>
        </p:spPr>
        <p:txBody>
          <a:bodyPr wrap="square">
            <a:spAutoFit/>
          </a:bodyPr>
          <a:lstStyle/>
          <a:p>
            <a:endParaRPr lang="es-CO" b="1" dirty="0"/>
          </a:p>
        </p:txBody>
      </p:sp>
      <p:sp>
        <p:nvSpPr>
          <p:cNvPr id="4" name="TextBox 3">
            <a:extLst>
              <a:ext uri="{FF2B5EF4-FFF2-40B4-BE49-F238E27FC236}">
                <a16:creationId xmlns:a16="http://schemas.microsoft.com/office/drawing/2014/main" id="{7A2DBBCC-10A7-1A02-286F-C883CD0EA6F1}"/>
              </a:ext>
            </a:extLst>
          </p:cNvPr>
          <p:cNvSpPr txBox="1"/>
          <p:nvPr/>
        </p:nvSpPr>
        <p:spPr>
          <a:xfrm>
            <a:off x="538906" y="1459347"/>
            <a:ext cx="8482706" cy="2831544"/>
          </a:xfrm>
          <a:prstGeom prst="rect">
            <a:avLst/>
          </a:prstGeom>
          <a:noFill/>
        </p:spPr>
        <p:txBody>
          <a:bodyPr wrap="square">
            <a:spAutoFit/>
          </a:bodyPr>
          <a:lstStyle/>
          <a:p>
            <a:r>
              <a:rPr lang="es-CO" sz="1800" dirty="0"/>
              <a:t>Los modelos son abstracciones matemáticas, cada una de las cuales tiene un valor de verdad fijo (verdadero o falso) para cada oración relevante.</a:t>
            </a:r>
          </a:p>
          <a:p>
            <a:endParaRPr lang="es-CO" sz="1800" dirty="0"/>
          </a:p>
          <a:p>
            <a:r>
              <a:rPr lang="es-CO" sz="1800" dirty="0"/>
              <a:t>Ejemplo:</a:t>
            </a:r>
          </a:p>
          <a:p>
            <a:r>
              <a:rPr lang="es-CO" b="1" i="1" dirty="0"/>
              <a:t>T</a:t>
            </a:r>
            <a:r>
              <a:rPr lang="es-CO" sz="1400" b="1" i="1" dirty="0"/>
              <a:t>enemos x hombres y </a:t>
            </a:r>
            <a:r>
              <a:rPr lang="es-CO" sz="1400" b="1" i="1" dirty="0" err="1"/>
              <a:t>y</a:t>
            </a:r>
            <a:r>
              <a:rPr lang="es-CO" sz="1400" b="1" i="1" dirty="0"/>
              <a:t> mujeres sentados en una mesa jugando al bridge, </a:t>
            </a:r>
          </a:p>
          <a:p>
            <a:endParaRPr lang="es-CO" sz="1400" b="1" i="1" dirty="0"/>
          </a:p>
          <a:p>
            <a:pPr algn="ctr"/>
            <a:r>
              <a:rPr lang="es-CO" sz="1400" b="1" i="1" dirty="0"/>
              <a:t> la oración    </a:t>
            </a:r>
            <a:r>
              <a:rPr lang="es-CO" sz="1400" b="1" i="1" dirty="0" err="1"/>
              <a:t>x+y</a:t>
            </a:r>
            <a:r>
              <a:rPr lang="es-CO" sz="1400" b="1" i="1" dirty="0"/>
              <a:t>=4 </a:t>
            </a:r>
          </a:p>
          <a:p>
            <a:endParaRPr lang="es-CO" b="1" i="1" dirty="0"/>
          </a:p>
          <a:p>
            <a:r>
              <a:rPr lang="es-CO" b="1" i="1" dirty="0"/>
              <a:t>Cuando es verdadera?</a:t>
            </a:r>
          </a:p>
          <a:p>
            <a:endParaRPr lang="es-CO" sz="1800" b="1" i="1" dirty="0"/>
          </a:p>
          <a:p>
            <a:endParaRPr lang="es-CO" sz="1800" b="1" i="1" dirty="0"/>
          </a:p>
        </p:txBody>
      </p:sp>
    </p:spTree>
    <p:extLst>
      <p:ext uri="{BB962C8B-B14F-4D97-AF65-F5344CB8AC3E}">
        <p14:creationId xmlns:p14="http://schemas.microsoft.com/office/powerpoint/2010/main" val="39950243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6F02F0-0622-FF42-AB3C-07EFC5A65CDA}"/>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9781BD90-72A8-A9B2-7A58-F49641D22851}"/>
              </a:ext>
            </a:extLst>
          </p:cNvPr>
          <p:cNvSpPr txBox="1"/>
          <p:nvPr/>
        </p:nvSpPr>
        <p:spPr>
          <a:xfrm flipH="1">
            <a:off x="538906" y="346944"/>
            <a:ext cx="6999501" cy="400110"/>
          </a:xfrm>
          <a:prstGeom prst="rect">
            <a:avLst/>
          </a:prstGeom>
          <a:noFill/>
        </p:spPr>
        <p:txBody>
          <a:bodyPr wrap="square" rtlCol="0">
            <a:spAutoFit/>
          </a:bodyPr>
          <a:lstStyle/>
          <a:p>
            <a:r>
              <a:rPr lang="es-ES" sz="2000" b="1" dirty="0">
                <a:solidFill>
                  <a:schemeClr val="bg1"/>
                </a:solidFill>
              </a:rPr>
              <a:t>Lógica-Oraciones (Semántica)</a:t>
            </a:r>
            <a:endParaRPr lang="es-CO" sz="2000" b="1" dirty="0">
              <a:solidFill>
                <a:schemeClr val="bg1"/>
              </a:solidFill>
            </a:endParaRPr>
          </a:p>
        </p:txBody>
      </p:sp>
      <p:sp>
        <p:nvSpPr>
          <p:cNvPr id="8" name="TextBox 7">
            <a:extLst>
              <a:ext uri="{FF2B5EF4-FFF2-40B4-BE49-F238E27FC236}">
                <a16:creationId xmlns:a16="http://schemas.microsoft.com/office/drawing/2014/main" id="{70C8E498-42C9-7D0D-7414-65F509D675EA}"/>
              </a:ext>
            </a:extLst>
          </p:cNvPr>
          <p:cNvSpPr txBox="1"/>
          <p:nvPr/>
        </p:nvSpPr>
        <p:spPr>
          <a:xfrm>
            <a:off x="538906" y="3313352"/>
            <a:ext cx="7786820" cy="307777"/>
          </a:xfrm>
          <a:prstGeom prst="rect">
            <a:avLst/>
          </a:prstGeom>
          <a:noFill/>
        </p:spPr>
        <p:txBody>
          <a:bodyPr wrap="square">
            <a:spAutoFit/>
          </a:bodyPr>
          <a:lstStyle/>
          <a:p>
            <a:endParaRPr lang="es-CO" b="1" dirty="0"/>
          </a:p>
        </p:txBody>
      </p:sp>
      <p:sp>
        <p:nvSpPr>
          <p:cNvPr id="4" name="TextBox 3">
            <a:extLst>
              <a:ext uri="{FF2B5EF4-FFF2-40B4-BE49-F238E27FC236}">
                <a16:creationId xmlns:a16="http://schemas.microsoft.com/office/drawing/2014/main" id="{D9771195-E7DC-B53A-1B5D-A5C8497AA48E}"/>
              </a:ext>
            </a:extLst>
          </p:cNvPr>
          <p:cNvSpPr txBox="1"/>
          <p:nvPr/>
        </p:nvSpPr>
        <p:spPr>
          <a:xfrm>
            <a:off x="538906" y="1434181"/>
            <a:ext cx="8482706" cy="2031325"/>
          </a:xfrm>
          <a:prstGeom prst="rect">
            <a:avLst/>
          </a:prstGeom>
          <a:noFill/>
        </p:spPr>
        <p:txBody>
          <a:bodyPr wrap="square">
            <a:spAutoFit/>
          </a:bodyPr>
          <a:lstStyle/>
          <a:p>
            <a:r>
              <a:rPr lang="es-ES" sz="1800" b="1" i="1" dirty="0"/>
              <a:t>COMO RESUMEN:</a:t>
            </a:r>
          </a:p>
          <a:p>
            <a:endParaRPr lang="es-ES" sz="1800" b="1" i="1" dirty="0"/>
          </a:p>
          <a:p>
            <a:r>
              <a:rPr lang="es-CO" sz="1800" dirty="0"/>
              <a:t>Un modelo es un conjunto de asignaciones que indican si una oración es verdadera o falsa en un "mundo posible". Por ejemplo, si tienes una oración que dice "Hay un pozo en la casilla [2,2]", el modelo sería la asignación que dice si esta oración es verdadera o falsa en ese mundo.</a:t>
            </a:r>
            <a:endParaRPr lang="es-CO" sz="1800" b="1" dirty="0"/>
          </a:p>
          <a:p>
            <a:endParaRPr lang="es-CO" sz="1800" b="1" i="1" dirty="0"/>
          </a:p>
        </p:txBody>
      </p:sp>
    </p:spTree>
    <p:extLst>
      <p:ext uri="{BB962C8B-B14F-4D97-AF65-F5344CB8AC3E}">
        <p14:creationId xmlns:p14="http://schemas.microsoft.com/office/powerpoint/2010/main" val="3778557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F8EB4CA-3F0B-057D-473B-5BFBDEC71384}"/>
              </a:ext>
            </a:extLst>
          </p:cNvPr>
          <p:cNvSpPr txBox="1"/>
          <p:nvPr/>
        </p:nvSpPr>
        <p:spPr>
          <a:xfrm flipH="1">
            <a:off x="538906" y="346944"/>
            <a:ext cx="6999501" cy="400110"/>
          </a:xfrm>
          <a:prstGeom prst="rect">
            <a:avLst/>
          </a:prstGeom>
          <a:noFill/>
        </p:spPr>
        <p:txBody>
          <a:bodyPr wrap="square" rtlCol="0">
            <a:spAutoFit/>
          </a:bodyPr>
          <a:lstStyle/>
          <a:p>
            <a:r>
              <a:rPr lang="es-ES" sz="2000" b="1" dirty="0">
                <a:solidFill>
                  <a:schemeClr val="bg1"/>
                </a:solidFill>
              </a:rPr>
              <a:t>Lógica-Oraciones (Modelos)</a:t>
            </a:r>
            <a:endParaRPr lang="es-CO" sz="2000" b="1" dirty="0">
              <a:solidFill>
                <a:schemeClr val="bg1"/>
              </a:solidFill>
            </a:endParaRPr>
          </a:p>
        </p:txBody>
      </p:sp>
      <p:sp>
        <p:nvSpPr>
          <p:cNvPr id="4" name="TextBox 3">
            <a:extLst>
              <a:ext uri="{FF2B5EF4-FFF2-40B4-BE49-F238E27FC236}">
                <a16:creationId xmlns:a16="http://schemas.microsoft.com/office/drawing/2014/main" id="{486B36AA-2A28-9E55-6BE1-2A846638A3B1}"/>
              </a:ext>
            </a:extLst>
          </p:cNvPr>
          <p:cNvSpPr txBox="1"/>
          <p:nvPr/>
        </p:nvSpPr>
        <p:spPr>
          <a:xfrm>
            <a:off x="178360" y="1105933"/>
            <a:ext cx="4033094" cy="3693319"/>
          </a:xfrm>
          <a:prstGeom prst="rect">
            <a:avLst/>
          </a:prstGeom>
          <a:noFill/>
        </p:spPr>
        <p:txBody>
          <a:bodyPr wrap="square">
            <a:spAutoFit/>
          </a:bodyPr>
          <a:lstStyle/>
          <a:p>
            <a:pPr marL="285750" indent="-285750">
              <a:buFont typeface="Arial" panose="020B0604020202020204" pitchFamily="34" charset="0"/>
              <a:buChar char="•"/>
            </a:pPr>
            <a:r>
              <a:rPr lang="es-CO" sz="1800" dirty="0"/>
              <a:t>Si una oración es verdadera en un modelo dado, decimos que el modelo </a:t>
            </a:r>
            <a:r>
              <a:rPr lang="es-CO" sz="1800" b="1" dirty="0"/>
              <a:t>satisface</a:t>
            </a:r>
            <a:r>
              <a:rPr lang="es-CO" sz="1800" dirty="0"/>
              <a:t> esa oración. Por ejemplo, si el modelo en el mundo del </a:t>
            </a:r>
            <a:r>
              <a:rPr lang="es-CO" sz="1800" dirty="0" err="1"/>
              <a:t>Wumpus</a:t>
            </a:r>
            <a:r>
              <a:rPr lang="es-CO" sz="1800" dirty="0"/>
              <a:t> asigna verdadero a la oración "Hay un </a:t>
            </a:r>
            <a:r>
              <a:rPr lang="es-CO" sz="1800" dirty="0" err="1"/>
              <a:t>Wumpus</a:t>
            </a:r>
            <a:r>
              <a:rPr lang="es-CO" sz="1800" dirty="0"/>
              <a:t> en la casilla [1,3]", entonces ese modelo </a:t>
            </a:r>
            <a:r>
              <a:rPr lang="es-CO" sz="1800" b="1" dirty="0"/>
              <a:t>satisface</a:t>
            </a:r>
            <a:r>
              <a:rPr lang="es-CO" sz="1800" dirty="0"/>
              <a:t> esa oración.</a:t>
            </a:r>
          </a:p>
          <a:p>
            <a:pPr marL="285750" indent="-285750">
              <a:buFont typeface="Arial" panose="020B0604020202020204" pitchFamily="34" charset="0"/>
              <a:buChar char="•"/>
            </a:pPr>
            <a:endParaRPr lang="es-CO" sz="1800" dirty="0"/>
          </a:p>
          <a:p>
            <a:pPr marL="285750" indent="-285750">
              <a:buFont typeface="Arial" panose="020B0604020202020204" pitchFamily="34" charset="0"/>
              <a:buChar char="•"/>
            </a:pPr>
            <a:r>
              <a:rPr lang="es-CO" sz="1800" dirty="0"/>
              <a:t>M(α) es la notación utilizada para referirse al conjunto de todos los modelos que satisfacen la oración α</a:t>
            </a:r>
          </a:p>
        </p:txBody>
      </p:sp>
      <p:pic>
        <p:nvPicPr>
          <p:cNvPr id="5" name="Picture 4">
            <a:extLst>
              <a:ext uri="{FF2B5EF4-FFF2-40B4-BE49-F238E27FC236}">
                <a16:creationId xmlns:a16="http://schemas.microsoft.com/office/drawing/2014/main" id="{AF27D383-A0A9-AD7C-F472-8B0B7ABBB9F8}"/>
              </a:ext>
            </a:extLst>
          </p:cNvPr>
          <p:cNvPicPr>
            <a:picLocks noChangeAspect="1"/>
          </p:cNvPicPr>
          <p:nvPr/>
        </p:nvPicPr>
        <p:blipFill>
          <a:blip r:embed="rId3"/>
          <a:stretch>
            <a:fillRect/>
          </a:stretch>
        </p:blipFill>
        <p:spPr>
          <a:xfrm>
            <a:off x="4572000" y="1088546"/>
            <a:ext cx="3708010" cy="3492009"/>
          </a:xfrm>
          <a:prstGeom prst="rect">
            <a:avLst/>
          </a:prstGeom>
        </p:spPr>
      </p:pic>
    </p:spTree>
    <p:extLst>
      <p:ext uri="{BB962C8B-B14F-4D97-AF65-F5344CB8AC3E}">
        <p14:creationId xmlns:p14="http://schemas.microsoft.com/office/powerpoint/2010/main" val="452272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F8EB4CA-3F0B-057D-473B-5BFBDEC71384}"/>
              </a:ext>
            </a:extLst>
          </p:cNvPr>
          <p:cNvSpPr txBox="1"/>
          <p:nvPr/>
        </p:nvSpPr>
        <p:spPr>
          <a:xfrm flipH="1">
            <a:off x="538906" y="346944"/>
            <a:ext cx="6999501" cy="400110"/>
          </a:xfrm>
          <a:prstGeom prst="rect">
            <a:avLst/>
          </a:prstGeom>
          <a:noFill/>
        </p:spPr>
        <p:txBody>
          <a:bodyPr wrap="square" rtlCol="0">
            <a:spAutoFit/>
          </a:bodyPr>
          <a:lstStyle/>
          <a:p>
            <a:r>
              <a:rPr lang="es-ES" sz="2000" b="1" dirty="0">
                <a:solidFill>
                  <a:schemeClr val="bg1"/>
                </a:solidFill>
              </a:rPr>
              <a:t>Lógica-Oraciones (Modelos)</a:t>
            </a:r>
            <a:endParaRPr lang="es-CO" sz="2000" b="1" dirty="0">
              <a:solidFill>
                <a:schemeClr val="bg1"/>
              </a:solidFill>
            </a:endParaRPr>
          </a:p>
        </p:txBody>
      </p:sp>
      <p:sp>
        <p:nvSpPr>
          <p:cNvPr id="4" name="TextBox 3">
            <a:extLst>
              <a:ext uri="{FF2B5EF4-FFF2-40B4-BE49-F238E27FC236}">
                <a16:creationId xmlns:a16="http://schemas.microsoft.com/office/drawing/2014/main" id="{486B36AA-2A28-9E55-6BE1-2A846638A3B1}"/>
              </a:ext>
            </a:extLst>
          </p:cNvPr>
          <p:cNvSpPr txBox="1"/>
          <p:nvPr/>
        </p:nvSpPr>
        <p:spPr>
          <a:xfrm>
            <a:off x="178360" y="892474"/>
            <a:ext cx="5506043" cy="3693319"/>
          </a:xfrm>
          <a:prstGeom prst="rect">
            <a:avLst/>
          </a:prstGeom>
          <a:noFill/>
        </p:spPr>
        <p:txBody>
          <a:bodyPr wrap="square">
            <a:spAutoFit/>
          </a:bodyPr>
          <a:lstStyle/>
          <a:p>
            <a:r>
              <a:rPr lang="es-CO" sz="1800" dirty="0"/>
              <a:t>Supongamos que tenemos la siguiente información:</a:t>
            </a:r>
          </a:p>
          <a:p>
            <a:pPr marL="285750" indent="-285750">
              <a:buFont typeface="Arial" panose="020B0604020202020204" pitchFamily="34" charset="0"/>
              <a:buChar char="•"/>
            </a:pPr>
            <a:r>
              <a:rPr lang="es-CO" sz="1800" dirty="0"/>
              <a:t>Hay una brisa en la casilla [2,1].</a:t>
            </a:r>
          </a:p>
          <a:p>
            <a:r>
              <a:rPr lang="es-CO" sz="1800" dirty="0"/>
              <a:t>Un modelo en este contexto podría ser la asignación de valores de verdad a las siguientes oraciones:</a:t>
            </a:r>
          </a:p>
          <a:p>
            <a:pPr marL="285750" indent="-285750">
              <a:buFont typeface="Arial" panose="020B0604020202020204" pitchFamily="34" charset="0"/>
              <a:buChar char="•"/>
            </a:pPr>
            <a:r>
              <a:rPr lang="es-CO" sz="1800" dirty="0"/>
              <a:t>"Hay un pozo en la casilla [2,2]": </a:t>
            </a:r>
            <a:r>
              <a:rPr lang="es-CO" sz="1800" b="1" dirty="0"/>
              <a:t>Verdadero</a:t>
            </a:r>
            <a:r>
              <a:rPr lang="es-CO" sz="1800" dirty="0"/>
              <a:t>.</a:t>
            </a:r>
          </a:p>
          <a:p>
            <a:pPr marL="285750" indent="-285750">
              <a:buFont typeface="Arial" panose="020B0604020202020204" pitchFamily="34" charset="0"/>
              <a:buChar char="•"/>
            </a:pPr>
            <a:r>
              <a:rPr lang="es-CO" sz="1800" dirty="0"/>
              <a:t>"Hay un pozo en la casilla [3,1]": </a:t>
            </a:r>
            <a:r>
              <a:rPr lang="es-CO" sz="1800" b="1" dirty="0"/>
              <a:t>Falso</a:t>
            </a:r>
            <a:r>
              <a:rPr lang="es-CO" sz="1800" dirty="0"/>
              <a:t>.</a:t>
            </a:r>
          </a:p>
          <a:p>
            <a:pPr marL="285750" indent="-285750">
              <a:buFont typeface="Arial" panose="020B0604020202020204" pitchFamily="34" charset="0"/>
              <a:buChar char="•"/>
            </a:pPr>
            <a:r>
              <a:rPr lang="es-CO" sz="1800" dirty="0"/>
              <a:t>"Hay un </a:t>
            </a:r>
            <a:r>
              <a:rPr lang="es-CO" sz="1800" dirty="0" err="1"/>
              <a:t>Wumpus</a:t>
            </a:r>
            <a:r>
              <a:rPr lang="es-CO" sz="1800" dirty="0"/>
              <a:t> en la casilla [1,3]": </a:t>
            </a:r>
            <a:r>
              <a:rPr lang="es-CO" sz="1800" b="1" dirty="0"/>
              <a:t>Verdadero</a:t>
            </a:r>
            <a:r>
              <a:rPr lang="es-CO" sz="1800" dirty="0"/>
              <a:t>.</a:t>
            </a:r>
          </a:p>
          <a:p>
            <a:r>
              <a:rPr lang="es-CO" sz="1800" dirty="0"/>
              <a:t>Este modelo </a:t>
            </a:r>
            <a:r>
              <a:rPr lang="es-CO" sz="1800" b="1" dirty="0"/>
              <a:t>satisface</a:t>
            </a:r>
            <a:r>
              <a:rPr lang="es-CO" sz="1800" dirty="0"/>
              <a:t> la oración "Hay una brisa en la casilla [2,1]", ya que de acuerdo con las reglas del mundo del </a:t>
            </a:r>
            <a:r>
              <a:rPr lang="es-CO" sz="1800" dirty="0" err="1"/>
              <a:t>Wumpus</a:t>
            </a:r>
            <a:r>
              <a:rPr lang="es-CO" sz="1800" dirty="0"/>
              <a:t>, la brisa implica la presencia de un pozo en una de las casillas adyacentes.</a:t>
            </a:r>
          </a:p>
        </p:txBody>
      </p:sp>
      <p:pic>
        <p:nvPicPr>
          <p:cNvPr id="5" name="Picture 4">
            <a:extLst>
              <a:ext uri="{FF2B5EF4-FFF2-40B4-BE49-F238E27FC236}">
                <a16:creationId xmlns:a16="http://schemas.microsoft.com/office/drawing/2014/main" id="{AF27D383-A0A9-AD7C-F472-8B0B7ABBB9F8}"/>
              </a:ext>
            </a:extLst>
          </p:cNvPr>
          <p:cNvPicPr>
            <a:picLocks noChangeAspect="1"/>
          </p:cNvPicPr>
          <p:nvPr/>
        </p:nvPicPr>
        <p:blipFill>
          <a:blip r:embed="rId3"/>
          <a:stretch>
            <a:fillRect/>
          </a:stretch>
        </p:blipFill>
        <p:spPr>
          <a:xfrm>
            <a:off x="5684403" y="1342329"/>
            <a:ext cx="2966408" cy="2793607"/>
          </a:xfrm>
          <a:prstGeom prst="rect">
            <a:avLst/>
          </a:prstGeom>
        </p:spPr>
      </p:pic>
    </p:spTree>
    <p:extLst>
      <p:ext uri="{BB962C8B-B14F-4D97-AF65-F5344CB8AC3E}">
        <p14:creationId xmlns:p14="http://schemas.microsoft.com/office/powerpoint/2010/main" val="35830644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F8EB4CA-3F0B-057D-473B-5BFBDEC71384}"/>
              </a:ext>
            </a:extLst>
          </p:cNvPr>
          <p:cNvSpPr txBox="1"/>
          <p:nvPr/>
        </p:nvSpPr>
        <p:spPr>
          <a:xfrm flipH="1">
            <a:off x="538906" y="346944"/>
            <a:ext cx="6999501" cy="400110"/>
          </a:xfrm>
          <a:prstGeom prst="rect">
            <a:avLst/>
          </a:prstGeom>
          <a:noFill/>
        </p:spPr>
        <p:txBody>
          <a:bodyPr wrap="square" rtlCol="0">
            <a:spAutoFit/>
          </a:bodyPr>
          <a:lstStyle/>
          <a:p>
            <a:r>
              <a:rPr lang="es-ES" sz="2000" b="1" dirty="0">
                <a:solidFill>
                  <a:schemeClr val="bg1"/>
                </a:solidFill>
              </a:rPr>
              <a:t>Lógica-Oraciones (Modelos)</a:t>
            </a:r>
            <a:endParaRPr lang="es-CO" sz="2000" b="1" dirty="0">
              <a:solidFill>
                <a:schemeClr val="bg1"/>
              </a:solidFill>
            </a:endParaRPr>
          </a:p>
        </p:txBody>
      </p:sp>
      <p:sp>
        <p:nvSpPr>
          <p:cNvPr id="4" name="TextBox 3">
            <a:extLst>
              <a:ext uri="{FF2B5EF4-FFF2-40B4-BE49-F238E27FC236}">
                <a16:creationId xmlns:a16="http://schemas.microsoft.com/office/drawing/2014/main" id="{486B36AA-2A28-9E55-6BE1-2A846638A3B1}"/>
              </a:ext>
            </a:extLst>
          </p:cNvPr>
          <p:cNvSpPr txBox="1"/>
          <p:nvPr/>
        </p:nvSpPr>
        <p:spPr>
          <a:xfrm>
            <a:off x="178360" y="892474"/>
            <a:ext cx="8965640" cy="1754326"/>
          </a:xfrm>
          <a:prstGeom prst="rect">
            <a:avLst/>
          </a:prstGeom>
          <a:noFill/>
        </p:spPr>
        <p:txBody>
          <a:bodyPr wrap="square">
            <a:spAutoFit/>
          </a:bodyPr>
          <a:lstStyle/>
          <a:p>
            <a:r>
              <a:rPr lang="es-CO" sz="1800" dirty="0"/>
              <a:t>En el contexto de la lógica y la teoría de modelos, un modelo en sí no es "erróneo" o "correcto" en el sentido convencional, ya que simplemente es una asignación de valores de verdad a las oraciones dentro de un sistema formal. Sin embargo, un modelo puede no corresponder con la </a:t>
            </a:r>
            <a:r>
              <a:rPr lang="es-CO" sz="1800" b="1" dirty="0"/>
              <a:t>realidad</a:t>
            </a:r>
            <a:r>
              <a:rPr lang="es-CO" sz="1800" dirty="0"/>
              <a:t> del entorno que se está modelando, lo que podría llevar a conclusiones equivocadas si se usa como base para tomar decisiones.</a:t>
            </a:r>
          </a:p>
        </p:txBody>
      </p:sp>
    </p:spTree>
    <p:extLst>
      <p:ext uri="{BB962C8B-B14F-4D97-AF65-F5344CB8AC3E}">
        <p14:creationId xmlns:p14="http://schemas.microsoft.com/office/powerpoint/2010/main" val="16145511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F8EB4CA-3F0B-057D-473B-5BFBDEC71384}"/>
              </a:ext>
            </a:extLst>
          </p:cNvPr>
          <p:cNvSpPr txBox="1"/>
          <p:nvPr/>
        </p:nvSpPr>
        <p:spPr>
          <a:xfrm flipH="1">
            <a:off x="538906" y="346944"/>
            <a:ext cx="6999501" cy="400110"/>
          </a:xfrm>
          <a:prstGeom prst="rect">
            <a:avLst/>
          </a:prstGeom>
          <a:noFill/>
        </p:spPr>
        <p:txBody>
          <a:bodyPr wrap="square" rtlCol="0">
            <a:spAutoFit/>
          </a:bodyPr>
          <a:lstStyle/>
          <a:p>
            <a:r>
              <a:rPr lang="es-ES" sz="2000" b="1" dirty="0">
                <a:solidFill>
                  <a:schemeClr val="bg1"/>
                </a:solidFill>
              </a:rPr>
              <a:t>Lógica-Oraciones (Modelos)</a:t>
            </a:r>
            <a:endParaRPr lang="es-CO" sz="2000" b="1" dirty="0">
              <a:solidFill>
                <a:schemeClr val="bg1"/>
              </a:solidFill>
            </a:endParaRPr>
          </a:p>
        </p:txBody>
      </p:sp>
      <p:sp>
        <p:nvSpPr>
          <p:cNvPr id="4" name="TextBox 3">
            <a:extLst>
              <a:ext uri="{FF2B5EF4-FFF2-40B4-BE49-F238E27FC236}">
                <a16:creationId xmlns:a16="http://schemas.microsoft.com/office/drawing/2014/main" id="{486B36AA-2A28-9E55-6BE1-2A846638A3B1}"/>
              </a:ext>
            </a:extLst>
          </p:cNvPr>
          <p:cNvSpPr txBox="1"/>
          <p:nvPr/>
        </p:nvSpPr>
        <p:spPr>
          <a:xfrm>
            <a:off x="178360" y="892474"/>
            <a:ext cx="4393640" cy="2862322"/>
          </a:xfrm>
          <a:prstGeom prst="rect">
            <a:avLst/>
          </a:prstGeom>
          <a:noFill/>
        </p:spPr>
        <p:txBody>
          <a:bodyPr wrap="square">
            <a:spAutoFit/>
          </a:bodyPr>
          <a:lstStyle/>
          <a:p>
            <a:r>
              <a:rPr lang="es-CO" sz="1800" dirty="0"/>
              <a:t>Un agente lógico intentará reducir el número de modelos posibles a medida que obtiene más información del entorno. Cuanta más información perciba, más restricciones podrá aplicar a los modelos, descartando aquellos que no se ajustan a las nuevas percepciones. Idealmente, el agente reduce los posibles modelos hasta que solo quede uno, que corresponde con la realidad del entorno.</a:t>
            </a:r>
          </a:p>
        </p:txBody>
      </p:sp>
    </p:spTree>
    <p:extLst>
      <p:ext uri="{BB962C8B-B14F-4D97-AF65-F5344CB8AC3E}">
        <p14:creationId xmlns:p14="http://schemas.microsoft.com/office/powerpoint/2010/main" val="32848087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F8EB4CA-3F0B-057D-473B-5BFBDEC71384}"/>
              </a:ext>
            </a:extLst>
          </p:cNvPr>
          <p:cNvSpPr txBox="1"/>
          <p:nvPr/>
        </p:nvSpPr>
        <p:spPr>
          <a:xfrm flipH="1">
            <a:off x="538906" y="346944"/>
            <a:ext cx="6999501" cy="400110"/>
          </a:xfrm>
          <a:prstGeom prst="rect">
            <a:avLst/>
          </a:prstGeom>
          <a:noFill/>
        </p:spPr>
        <p:txBody>
          <a:bodyPr wrap="square" rtlCol="0">
            <a:spAutoFit/>
          </a:bodyPr>
          <a:lstStyle/>
          <a:p>
            <a:r>
              <a:rPr lang="es-ES" sz="2000" b="1" dirty="0">
                <a:solidFill>
                  <a:schemeClr val="bg1"/>
                </a:solidFill>
              </a:rPr>
              <a:t>Agentes Lógicos</a:t>
            </a:r>
            <a:endParaRPr lang="es-CO" sz="2000" b="1" dirty="0">
              <a:solidFill>
                <a:schemeClr val="bg1"/>
              </a:solidFill>
            </a:endParaRPr>
          </a:p>
        </p:txBody>
      </p:sp>
      <p:sp>
        <p:nvSpPr>
          <p:cNvPr id="6" name="TextBox 5">
            <a:extLst>
              <a:ext uri="{FF2B5EF4-FFF2-40B4-BE49-F238E27FC236}">
                <a16:creationId xmlns:a16="http://schemas.microsoft.com/office/drawing/2014/main" id="{13427A31-F643-48CD-B7D1-56F9B4890DF0}"/>
              </a:ext>
            </a:extLst>
          </p:cNvPr>
          <p:cNvSpPr txBox="1"/>
          <p:nvPr/>
        </p:nvSpPr>
        <p:spPr>
          <a:xfrm>
            <a:off x="538906" y="1088546"/>
            <a:ext cx="7786820" cy="3754874"/>
          </a:xfrm>
          <a:prstGeom prst="rect">
            <a:avLst/>
          </a:prstGeom>
          <a:noFill/>
        </p:spPr>
        <p:txBody>
          <a:bodyPr wrap="square">
            <a:spAutoFit/>
          </a:bodyPr>
          <a:lstStyle/>
          <a:p>
            <a:r>
              <a:rPr lang="es-CO" dirty="0"/>
              <a:t>Los agentes de resolución de problemas son muy limitados al igual que las representaciones atómicas que utilizan.</a:t>
            </a:r>
          </a:p>
          <a:p>
            <a:endParaRPr lang="es-CO" dirty="0"/>
          </a:p>
          <a:p>
            <a:r>
              <a:rPr lang="es-CO" dirty="0"/>
              <a:t>En un entorno parcialmente observable, por ejemplo, la única opción que tiene un agente de resolución de problemas para representar lo que sabe sobre el estado actual es enumerar todos los estados concretos posibles. </a:t>
            </a:r>
          </a:p>
          <a:p>
            <a:endParaRPr lang="es-CO" dirty="0"/>
          </a:p>
          <a:p>
            <a:endParaRPr lang="es-CO" dirty="0"/>
          </a:p>
          <a:p>
            <a:endParaRPr lang="es-CO" dirty="0"/>
          </a:p>
          <a:p>
            <a:endParaRPr lang="es-CO" dirty="0"/>
          </a:p>
          <a:p>
            <a:endParaRPr lang="es-CO" dirty="0"/>
          </a:p>
          <a:p>
            <a:endParaRPr lang="es-CO" dirty="0"/>
          </a:p>
          <a:p>
            <a:endParaRPr lang="es-CO" dirty="0"/>
          </a:p>
          <a:p>
            <a:endParaRPr lang="es-CO" dirty="0"/>
          </a:p>
          <a:p>
            <a:endParaRPr lang="es-CO" dirty="0"/>
          </a:p>
          <a:p>
            <a:r>
              <a:rPr lang="es-CO" dirty="0"/>
              <a:t>Para los agentes lógicos desarrollamos la lógica sobre una clase general de representaciones para apoyar a los agentes basados en conocimiento.</a:t>
            </a:r>
          </a:p>
        </p:txBody>
      </p:sp>
      <p:sp>
        <p:nvSpPr>
          <p:cNvPr id="8" name="TextBox 7">
            <a:extLst>
              <a:ext uri="{FF2B5EF4-FFF2-40B4-BE49-F238E27FC236}">
                <a16:creationId xmlns:a16="http://schemas.microsoft.com/office/drawing/2014/main" id="{15E873C5-1EC5-496B-EB94-4BA5389684E6}"/>
              </a:ext>
            </a:extLst>
          </p:cNvPr>
          <p:cNvSpPr txBox="1"/>
          <p:nvPr/>
        </p:nvSpPr>
        <p:spPr>
          <a:xfrm>
            <a:off x="538906" y="3313352"/>
            <a:ext cx="7786820" cy="307777"/>
          </a:xfrm>
          <a:prstGeom prst="rect">
            <a:avLst/>
          </a:prstGeom>
          <a:noFill/>
        </p:spPr>
        <p:txBody>
          <a:bodyPr wrap="square">
            <a:spAutoFit/>
          </a:bodyPr>
          <a:lstStyle/>
          <a:p>
            <a:endParaRPr lang="es-CO" b="1" dirty="0"/>
          </a:p>
        </p:txBody>
      </p:sp>
      <p:pic>
        <p:nvPicPr>
          <p:cNvPr id="4" name="Picture 3">
            <a:extLst>
              <a:ext uri="{FF2B5EF4-FFF2-40B4-BE49-F238E27FC236}">
                <a16:creationId xmlns:a16="http://schemas.microsoft.com/office/drawing/2014/main" id="{CD0EEB93-04C1-82ED-0059-31AB0E6D6816}"/>
              </a:ext>
            </a:extLst>
          </p:cNvPr>
          <p:cNvPicPr>
            <a:picLocks noChangeAspect="1"/>
          </p:cNvPicPr>
          <p:nvPr/>
        </p:nvPicPr>
        <p:blipFill>
          <a:blip r:embed="rId3"/>
          <a:stretch>
            <a:fillRect/>
          </a:stretch>
        </p:blipFill>
        <p:spPr>
          <a:xfrm>
            <a:off x="1976393" y="2589600"/>
            <a:ext cx="4461389" cy="1447504"/>
          </a:xfrm>
          <a:prstGeom prst="rect">
            <a:avLst/>
          </a:prstGeom>
        </p:spPr>
      </p:pic>
    </p:spTree>
    <p:extLst>
      <p:ext uri="{BB962C8B-B14F-4D97-AF65-F5344CB8AC3E}">
        <p14:creationId xmlns:p14="http://schemas.microsoft.com/office/powerpoint/2010/main" val="21451807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F1823C1-2E11-7A50-9CBB-BC42CC2C70F9}"/>
              </a:ext>
            </a:extLst>
          </p:cNvPr>
          <p:cNvSpPr>
            <a:spLocks noGrp="1"/>
          </p:cNvSpPr>
          <p:nvPr>
            <p:ph type="body" idx="1"/>
          </p:nvPr>
        </p:nvSpPr>
        <p:spPr>
          <a:xfrm>
            <a:off x="956564" y="906406"/>
            <a:ext cx="7694247" cy="3330688"/>
          </a:xfrm>
        </p:spPr>
        <p:txBody>
          <a:bodyPr/>
          <a:lstStyle/>
          <a:p>
            <a:pPr marL="114300" indent="0">
              <a:buNone/>
            </a:pPr>
            <a:r>
              <a:rPr lang="es-ES" b="1" dirty="0">
                <a:solidFill>
                  <a:srgbClr val="02C9B6"/>
                </a:solidFill>
              </a:rPr>
              <a:t>LÓGICA-</a:t>
            </a:r>
            <a:r>
              <a:rPr lang="es-CO" sz="1800" dirty="0">
                <a:solidFill>
                  <a:schemeClr val="bg1"/>
                </a:solidFill>
              </a:rPr>
              <a:t> Razonamiento lógico</a:t>
            </a:r>
            <a:endParaRPr lang="es-CO" b="1" dirty="0">
              <a:solidFill>
                <a:schemeClr val="bg1"/>
              </a:solidFill>
            </a:endParaRPr>
          </a:p>
        </p:txBody>
      </p:sp>
    </p:spTree>
    <p:extLst>
      <p:ext uri="{BB962C8B-B14F-4D97-AF65-F5344CB8AC3E}">
        <p14:creationId xmlns:p14="http://schemas.microsoft.com/office/powerpoint/2010/main" val="21883226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F8EB4CA-3F0B-057D-473B-5BFBDEC71384}"/>
              </a:ext>
            </a:extLst>
          </p:cNvPr>
          <p:cNvSpPr txBox="1"/>
          <p:nvPr/>
        </p:nvSpPr>
        <p:spPr>
          <a:xfrm flipH="1">
            <a:off x="493189" y="346944"/>
            <a:ext cx="6999501" cy="400110"/>
          </a:xfrm>
          <a:prstGeom prst="rect">
            <a:avLst/>
          </a:prstGeom>
          <a:noFill/>
        </p:spPr>
        <p:txBody>
          <a:bodyPr wrap="square" rtlCol="0">
            <a:spAutoFit/>
          </a:bodyPr>
          <a:lstStyle/>
          <a:p>
            <a:r>
              <a:rPr lang="es-ES" sz="2000" b="1">
                <a:solidFill>
                  <a:schemeClr val="bg1"/>
                </a:solidFill>
              </a:rPr>
              <a:t>Lógica-Razonamiento Lógico</a:t>
            </a:r>
            <a:endParaRPr lang="es-CO" sz="2000" b="1" dirty="0">
              <a:solidFill>
                <a:schemeClr val="bg1"/>
              </a:solidFill>
            </a:endParaRPr>
          </a:p>
        </p:txBody>
      </p:sp>
      <p:sp>
        <p:nvSpPr>
          <p:cNvPr id="5" name="TextBox 4">
            <a:extLst>
              <a:ext uri="{FF2B5EF4-FFF2-40B4-BE49-F238E27FC236}">
                <a16:creationId xmlns:a16="http://schemas.microsoft.com/office/drawing/2014/main" id="{56496549-1107-8BCA-45C8-52FFB980CA11}"/>
              </a:ext>
            </a:extLst>
          </p:cNvPr>
          <p:cNvSpPr txBox="1"/>
          <p:nvPr/>
        </p:nvSpPr>
        <p:spPr>
          <a:xfrm>
            <a:off x="493189" y="1088546"/>
            <a:ext cx="8528423" cy="646331"/>
          </a:xfrm>
          <a:prstGeom prst="rect">
            <a:avLst/>
          </a:prstGeom>
          <a:noFill/>
        </p:spPr>
        <p:txBody>
          <a:bodyPr wrap="square">
            <a:spAutoFit/>
          </a:bodyPr>
          <a:lstStyle/>
          <a:p>
            <a:r>
              <a:rPr lang="es-CO" sz="1800" b="1" dirty="0"/>
              <a:t>Implicación lógica entre oraciones: </a:t>
            </a:r>
            <a:r>
              <a:rPr lang="es-CO" sz="1800" dirty="0"/>
              <a:t>la idea de que una oración se sigue lógicamente de otra oración. En notación matemática, escribimos:</a:t>
            </a:r>
          </a:p>
        </p:txBody>
      </p:sp>
      <p:pic>
        <p:nvPicPr>
          <p:cNvPr id="7" name="Picture 6">
            <a:extLst>
              <a:ext uri="{FF2B5EF4-FFF2-40B4-BE49-F238E27FC236}">
                <a16:creationId xmlns:a16="http://schemas.microsoft.com/office/drawing/2014/main" id="{745C67BC-C43B-2B66-E4B6-25E7BC22FCC6}"/>
              </a:ext>
            </a:extLst>
          </p:cNvPr>
          <p:cNvPicPr>
            <a:picLocks noChangeAspect="1"/>
          </p:cNvPicPr>
          <p:nvPr/>
        </p:nvPicPr>
        <p:blipFill>
          <a:blip r:embed="rId3"/>
          <a:stretch>
            <a:fillRect/>
          </a:stretch>
        </p:blipFill>
        <p:spPr>
          <a:xfrm>
            <a:off x="3970025" y="1795981"/>
            <a:ext cx="1203950" cy="646331"/>
          </a:xfrm>
          <a:prstGeom prst="rect">
            <a:avLst/>
          </a:prstGeom>
        </p:spPr>
      </p:pic>
      <p:sp>
        <p:nvSpPr>
          <p:cNvPr id="9" name="TextBox 8">
            <a:extLst>
              <a:ext uri="{FF2B5EF4-FFF2-40B4-BE49-F238E27FC236}">
                <a16:creationId xmlns:a16="http://schemas.microsoft.com/office/drawing/2014/main" id="{4BD6A899-D342-A85C-0AFE-E33755311F70}"/>
              </a:ext>
            </a:extLst>
          </p:cNvPr>
          <p:cNvSpPr txBox="1"/>
          <p:nvPr/>
        </p:nvSpPr>
        <p:spPr>
          <a:xfrm>
            <a:off x="678589" y="2701188"/>
            <a:ext cx="8157621" cy="923330"/>
          </a:xfrm>
          <a:prstGeom prst="rect">
            <a:avLst/>
          </a:prstGeom>
          <a:noFill/>
        </p:spPr>
        <p:txBody>
          <a:bodyPr wrap="square">
            <a:spAutoFit/>
          </a:bodyPr>
          <a:lstStyle/>
          <a:p>
            <a:r>
              <a:rPr lang="es-CO" sz="1800" dirty="0"/>
              <a:t>La definición formal de implicación es esta: α⊨β si y solo si, en todo modelo en el cual α es verdadera, β también es verdadera. Usando la notación que acabamos de introducir, podemos escribir:</a:t>
            </a:r>
          </a:p>
        </p:txBody>
      </p:sp>
      <p:pic>
        <p:nvPicPr>
          <p:cNvPr id="11" name="Picture 10">
            <a:extLst>
              <a:ext uri="{FF2B5EF4-FFF2-40B4-BE49-F238E27FC236}">
                <a16:creationId xmlns:a16="http://schemas.microsoft.com/office/drawing/2014/main" id="{B44639E7-2A79-1A6D-E7EE-B6BC586FC4C0}"/>
              </a:ext>
            </a:extLst>
          </p:cNvPr>
          <p:cNvPicPr>
            <a:picLocks noChangeAspect="1"/>
          </p:cNvPicPr>
          <p:nvPr/>
        </p:nvPicPr>
        <p:blipFill>
          <a:blip r:embed="rId4"/>
          <a:stretch>
            <a:fillRect/>
          </a:stretch>
        </p:blipFill>
        <p:spPr>
          <a:xfrm>
            <a:off x="2347194" y="3883394"/>
            <a:ext cx="4449612" cy="678999"/>
          </a:xfrm>
          <a:prstGeom prst="rect">
            <a:avLst/>
          </a:prstGeom>
        </p:spPr>
      </p:pic>
    </p:spTree>
    <p:extLst>
      <p:ext uri="{BB962C8B-B14F-4D97-AF65-F5344CB8AC3E}">
        <p14:creationId xmlns:p14="http://schemas.microsoft.com/office/powerpoint/2010/main" val="22192671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F8EB4CA-3F0B-057D-473B-5BFBDEC71384}"/>
              </a:ext>
            </a:extLst>
          </p:cNvPr>
          <p:cNvSpPr txBox="1"/>
          <p:nvPr/>
        </p:nvSpPr>
        <p:spPr>
          <a:xfrm flipH="1">
            <a:off x="493189" y="346944"/>
            <a:ext cx="6999501" cy="400110"/>
          </a:xfrm>
          <a:prstGeom prst="rect">
            <a:avLst/>
          </a:prstGeom>
          <a:noFill/>
        </p:spPr>
        <p:txBody>
          <a:bodyPr wrap="square" rtlCol="0">
            <a:spAutoFit/>
          </a:bodyPr>
          <a:lstStyle/>
          <a:p>
            <a:r>
              <a:rPr lang="es-ES" sz="2000" b="1">
                <a:solidFill>
                  <a:schemeClr val="bg1"/>
                </a:solidFill>
              </a:rPr>
              <a:t>Lógica-Razonamiento Lógico</a:t>
            </a:r>
            <a:endParaRPr lang="es-CO" sz="2000" b="1" dirty="0">
              <a:solidFill>
                <a:schemeClr val="bg1"/>
              </a:solidFill>
            </a:endParaRPr>
          </a:p>
        </p:txBody>
      </p:sp>
      <p:sp>
        <p:nvSpPr>
          <p:cNvPr id="4" name="TextBox 3">
            <a:extLst>
              <a:ext uri="{FF2B5EF4-FFF2-40B4-BE49-F238E27FC236}">
                <a16:creationId xmlns:a16="http://schemas.microsoft.com/office/drawing/2014/main" id="{F98E3740-41C6-FDE1-FDC8-E7A5AD5310FD}"/>
              </a:ext>
            </a:extLst>
          </p:cNvPr>
          <p:cNvSpPr txBox="1"/>
          <p:nvPr/>
        </p:nvSpPr>
        <p:spPr>
          <a:xfrm>
            <a:off x="493189" y="1039968"/>
            <a:ext cx="8157622" cy="1477328"/>
          </a:xfrm>
          <a:prstGeom prst="rect">
            <a:avLst/>
          </a:prstGeom>
          <a:noFill/>
        </p:spPr>
        <p:txBody>
          <a:bodyPr wrap="square">
            <a:spAutoFit/>
          </a:bodyPr>
          <a:lstStyle/>
          <a:p>
            <a:pPr algn="just"/>
            <a:r>
              <a:rPr lang="es-CO" sz="1800" dirty="0"/>
              <a:t>si α⊨β, entonces α es una afirmación más fuerte que β; descarta más mundos posibles.) La relación de implicación es familiar en aritmética; estamos contentos con la idea de que la oración x=0 implica la oración </a:t>
            </a:r>
            <a:r>
              <a:rPr lang="es-CO" sz="1800" dirty="0" err="1"/>
              <a:t>xy</a:t>
            </a:r>
            <a:r>
              <a:rPr lang="es-CO" sz="1800" dirty="0"/>
              <a:t>=0. Obviamente, en cualquier modelo donde x es cero, es el caso que </a:t>
            </a:r>
            <a:r>
              <a:rPr lang="es-CO" sz="1800" dirty="0" err="1"/>
              <a:t>xy</a:t>
            </a:r>
            <a:r>
              <a:rPr lang="es-CO" sz="1800" dirty="0"/>
              <a:t> es cero (independientemente del valor de y).</a:t>
            </a:r>
          </a:p>
        </p:txBody>
      </p:sp>
      <p:pic>
        <p:nvPicPr>
          <p:cNvPr id="8" name="Picture 7">
            <a:extLst>
              <a:ext uri="{FF2B5EF4-FFF2-40B4-BE49-F238E27FC236}">
                <a16:creationId xmlns:a16="http://schemas.microsoft.com/office/drawing/2014/main" id="{DE604B9E-8D00-4386-6656-1FA7D0614827}"/>
              </a:ext>
            </a:extLst>
          </p:cNvPr>
          <p:cNvPicPr>
            <a:picLocks noChangeAspect="1"/>
          </p:cNvPicPr>
          <p:nvPr/>
        </p:nvPicPr>
        <p:blipFill>
          <a:blip r:embed="rId3"/>
          <a:stretch>
            <a:fillRect/>
          </a:stretch>
        </p:blipFill>
        <p:spPr>
          <a:xfrm>
            <a:off x="3329324" y="2626205"/>
            <a:ext cx="2485351" cy="2334215"/>
          </a:xfrm>
          <a:prstGeom prst="rect">
            <a:avLst/>
          </a:prstGeom>
        </p:spPr>
      </p:pic>
    </p:spTree>
    <p:extLst>
      <p:ext uri="{BB962C8B-B14F-4D97-AF65-F5344CB8AC3E}">
        <p14:creationId xmlns:p14="http://schemas.microsoft.com/office/powerpoint/2010/main" val="134290454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F8EB4CA-3F0B-057D-473B-5BFBDEC71384}"/>
              </a:ext>
            </a:extLst>
          </p:cNvPr>
          <p:cNvSpPr txBox="1"/>
          <p:nvPr/>
        </p:nvSpPr>
        <p:spPr>
          <a:xfrm flipH="1">
            <a:off x="493189" y="346944"/>
            <a:ext cx="6999501" cy="400110"/>
          </a:xfrm>
          <a:prstGeom prst="rect">
            <a:avLst/>
          </a:prstGeom>
          <a:noFill/>
        </p:spPr>
        <p:txBody>
          <a:bodyPr wrap="square" rtlCol="0">
            <a:spAutoFit/>
          </a:bodyPr>
          <a:lstStyle/>
          <a:p>
            <a:r>
              <a:rPr lang="es-ES" sz="2000" b="1">
                <a:solidFill>
                  <a:schemeClr val="bg1"/>
                </a:solidFill>
              </a:rPr>
              <a:t>Lógica-Razonamiento Lógico</a:t>
            </a:r>
            <a:endParaRPr lang="es-CO" sz="2000" b="1" dirty="0">
              <a:solidFill>
                <a:schemeClr val="bg1"/>
              </a:solidFill>
            </a:endParaRPr>
          </a:p>
        </p:txBody>
      </p:sp>
      <p:pic>
        <p:nvPicPr>
          <p:cNvPr id="4" name="Picture 3">
            <a:extLst>
              <a:ext uri="{FF2B5EF4-FFF2-40B4-BE49-F238E27FC236}">
                <a16:creationId xmlns:a16="http://schemas.microsoft.com/office/drawing/2014/main" id="{95B06006-C016-5314-3335-39C7070C5276}"/>
              </a:ext>
            </a:extLst>
          </p:cNvPr>
          <p:cNvPicPr>
            <a:picLocks noChangeAspect="1"/>
          </p:cNvPicPr>
          <p:nvPr/>
        </p:nvPicPr>
        <p:blipFill>
          <a:blip r:embed="rId3"/>
          <a:stretch>
            <a:fillRect/>
          </a:stretch>
        </p:blipFill>
        <p:spPr>
          <a:xfrm>
            <a:off x="-1" y="921121"/>
            <a:ext cx="2971675" cy="2021430"/>
          </a:xfrm>
          <a:prstGeom prst="rect">
            <a:avLst/>
          </a:prstGeom>
        </p:spPr>
      </p:pic>
      <p:pic>
        <p:nvPicPr>
          <p:cNvPr id="8" name="Picture 7">
            <a:extLst>
              <a:ext uri="{FF2B5EF4-FFF2-40B4-BE49-F238E27FC236}">
                <a16:creationId xmlns:a16="http://schemas.microsoft.com/office/drawing/2014/main" id="{38E21F7B-B3C4-D823-761D-61072A7FB449}"/>
              </a:ext>
            </a:extLst>
          </p:cNvPr>
          <p:cNvPicPr>
            <a:picLocks noChangeAspect="1"/>
          </p:cNvPicPr>
          <p:nvPr/>
        </p:nvPicPr>
        <p:blipFill>
          <a:blip r:embed="rId4"/>
          <a:stretch>
            <a:fillRect/>
          </a:stretch>
        </p:blipFill>
        <p:spPr>
          <a:xfrm>
            <a:off x="2971674" y="1931836"/>
            <a:ext cx="6072382" cy="2571750"/>
          </a:xfrm>
          <a:prstGeom prst="rect">
            <a:avLst/>
          </a:prstGeom>
        </p:spPr>
      </p:pic>
      <p:sp>
        <p:nvSpPr>
          <p:cNvPr id="10" name="Rectangle 1">
            <a:extLst>
              <a:ext uri="{FF2B5EF4-FFF2-40B4-BE49-F238E27FC236}">
                <a16:creationId xmlns:a16="http://schemas.microsoft.com/office/drawing/2014/main" id="{253E6621-9B24-C9AF-9112-70D07634CE39}"/>
              </a:ext>
            </a:extLst>
          </p:cNvPr>
          <p:cNvSpPr>
            <a:spLocks noChangeArrowheads="1"/>
          </p:cNvSpPr>
          <p:nvPr/>
        </p:nvSpPr>
        <p:spPr bwMode="auto">
          <a:xfrm rot="10800000" flipV="1">
            <a:off x="4469139" y="907101"/>
            <a:ext cx="3406377"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s-CO" altLang="es-CO"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s-CO" altLang="es-CO" sz="1800" b="0" i="0" u="none" strike="noStrike" cap="none" normalizeH="0" baseline="0" dirty="0">
                <a:ln>
                  <a:noFill/>
                </a:ln>
                <a:solidFill>
                  <a:schemeClr val="tx1"/>
                </a:solidFill>
                <a:effectLst/>
                <a:latin typeface="Arial" panose="020B0604020202020204" pitchFamily="34" charset="0"/>
              </a:rPr>
              <a:t>𝛼1 = "No hay pozo en [1,2]."</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s-CO" altLang="es-CO" sz="1800" b="0" i="0" u="none" strike="noStrike" cap="none" normalizeH="0" baseline="0" dirty="0">
                <a:ln>
                  <a:noFill/>
                </a:ln>
                <a:solidFill>
                  <a:schemeClr val="tx1"/>
                </a:solidFill>
                <a:effectLst/>
                <a:latin typeface="Arial" panose="020B0604020202020204" pitchFamily="34" charset="0"/>
              </a:rPr>
              <a:t>𝛼2 = “No hay pozo en [2,2]." </a:t>
            </a:r>
          </a:p>
        </p:txBody>
      </p:sp>
    </p:spTree>
    <p:extLst>
      <p:ext uri="{BB962C8B-B14F-4D97-AF65-F5344CB8AC3E}">
        <p14:creationId xmlns:p14="http://schemas.microsoft.com/office/powerpoint/2010/main" val="368097417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7AE3A9E-BB0E-9DA2-4A25-69FBD6E6341C}"/>
              </a:ext>
            </a:extLst>
          </p:cNvPr>
          <p:cNvSpPr txBox="1"/>
          <p:nvPr/>
        </p:nvSpPr>
        <p:spPr>
          <a:xfrm>
            <a:off x="4201199" y="1471881"/>
            <a:ext cx="4633194" cy="2862322"/>
          </a:xfrm>
          <a:prstGeom prst="rect">
            <a:avLst/>
          </a:prstGeom>
          <a:noFill/>
        </p:spPr>
        <p:txBody>
          <a:bodyPr wrap="square">
            <a:spAutoFit/>
          </a:bodyPr>
          <a:lstStyle/>
          <a:p>
            <a:r>
              <a:rPr lang="es-CO" sz="1800" dirty="0"/>
              <a:t>La base de conocimiento (KB) se puede pensar como un conjunto de oraciones o como una sola oración que afirma todas las oraciones individuales. La KB es falsa en los modelos que contradicen lo que el agente sabe, por ejemplo, la KB es falsa en cualquier modelo en el que [1,2] contenga un pozo, porque no hay brisa en [1,1]. De hecho, solo hay tres modelos en los que la KB es verdadera.</a:t>
            </a:r>
          </a:p>
        </p:txBody>
      </p:sp>
      <p:pic>
        <p:nvPicPr>
          <p:cNvPr id="4" name="Picture 3">
            <a:extLst>
              <a:ext uri="{FF2B5EF4-FFF2-40B4-BE49-F238E27FC236}">
                <a16:creationId xmlns:a16="http://schemas.microsoft.com/office/drawing/2014/main" id="{8B6789F4-2DB6-0131-E372-279E3354D76F}"/>
              </a:ext>
            </a:extLst>
          </p:cNvPr>
          <p:cNvPicPr>
            <a:picLocks noChangeAspect="1"/>
          </p:cNvPicPr>
          <p:nvPr/>
        </p:nvPicPr>
        <p:blipFill>
          <a:blip r:embed="rId2"/>
          <a:stretch>
            <a:fillRect/>
          </a:stretch>
        </p:blipFill>
        <p:spPr>
          <a:xfrm>
            <a:off x="1234791" y="1713508"/>
            <a:ext cx="1694229" cy="2496164"/>
          </a:xfrm>
          <a:prstGeom prst="rect">
            <a:avLst/>
          </a:prstGeom>
        </p:spPr>
      </p:pic>
    </p:spTree>
    <p:extLst>
      <p:ext uri="{BB962C8B-B14F-4D97-AF65-F5344CB8AC3E}">
        <p14:creationId xmlns:p14="http://schemas.microsoft.com/office/powerpoint/2010/main" val="344959345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F8EB4CA-3F0B-057D-473B-5BFBDEC71384}"/>
              </a:ext>
            </a:extLst>
          </p:cNvPr>
          <p:cNvSpPr txBox="1"/>
          <p:nvPr/>
        </p:nvSpPr>
        <p:spPr>
          <a:xfrm flipH="1">
            <a:off x="538906" y="346944"/>
            <a:ext cx="6999501" cy="400110"/>
          </a:xfrm>
          <a:prstGeom prst="rect">
            <a:avLst/>
          </a:prstGeom>
          <a:noFill/>
        </p:spPr>
        <p:txBody>
          <a:bodyPr wrap="square" rtlCol="0">
            <a:spAutoFit/>
          </a:bodyPr>
          <a:lstStyle/>
          <a:p>
            <a:r>
              <a:rPr lang="es-ES" sz="2000" b="1" dirty="0">
                <a:solidFill>
                  <a:schemeClr val="bg1"/>
                </a:solidFill>
              </a:rPr>
              <a:t>Lógica-Oraciones (Modelos)</a:t>
            </a:r>
            <a:endParaRPr lang="es-CO" sz="2000" b="1" dirty="0">
              <a:solidFill>
                <a:schemeClr val="bg1"/>
              </a:solidFill>
            </a:endParaRPr>
          </a:p>
        </p:txBody>
      </p:sp>
      <p:sp>
        <p:nvSpPr>
          <p:cNvPr id="4" name="TextBox 3">
            <a:extLst>
              <a:ext uri="{FF2B5EF4-FFF2-40B4-BE49-F238E27FC236}">
                <a16:creationId xmlns:a16="http://schemas.microsoft.com/office/drawing/2014/main" id="{486B36AA-2A28-9E55-6BE1-2A846638A3B1}"/>
              </a:ext>
            </a:extLst>
          </p:cNvPr>
          <p:cNvSpPr txBox="1"/>
          <p:nvPr/>
        </p:nvSpPr>
        <p:spPr>
          <a:xfrm>
            <a:off x="178359" y="892474"/>
            <a:ext cx="6989247" cy="1754326"/>
          </a:xfrm>
          <a:prstGeom prst="rect">
            <a:avLst/>
          </a:prstGeom>
          <a:noFill/>
        </p:spPr>
        <p:txBody>
          <a:bodyPr wrap="square">
            <a:spAutoFit/>
          </a:bodyPr>
          <a:lstStyle/>
          <a:p>
            <a:r>
              <a:rPr lang="es-CO" sz="1800" dirty="0"/>
              <a:t>El KB es un </a:t>
            </a:r>
            <a:r>
              <a:rPr lang="es-CO" sz="1800" b="1" dirty="0"/>
              <a:t>conjunto de oraciones</a:t>
            </a:r>
            <a:r>
              <a:rPr lang="es-CO" sz="1800" dirty="0"/>
              <a:t> que representan lo que el agente sabe con certeza hasta el momento. Esas oraciones podrían ser algo como:</a:t>
            </a:r>
          </a:p>
          <a:p>
            <a:pPr marL="342900" indent="-342900">
              <a:buFont typeface="Arial" panose="020B0604020202020204" pitchFamily="34" charset="0"/>
              <a:buChar char="•"/>
            </a:pPr>
            <a:r>
              <a:rPr lang="es-CO" sz="1800" dirty="0"/>
              <a:t>"No hay pozo en [1,2]" es True.</a:t>
            </a:r>
          </a:p>
          <a:p>
            <a:pPr marL="342900" indent="-342900">
              <a:buFont typeface="Arial" panose="020B0604020202020204" pitchFamily="34" charset="0"/>
              <a:buChar char="•"/>
            </a:pPr>
            <a:r>
              <a:rPr lang="es-CO" sz="1800" dirty="0"/>
              <a:t>"No hay pozo en [1,1]" es True.</a:t>
            </a:r>
          </a:p>
          <a:p>
            <a:pPr marL="342900" indent="-342900">
              <a:buFont typeface="Arial" panose="020B0604020202020204" pitchFamily="34" charset="0"/>
              <a:buChar char="•"/>
            </a:pPr>
            <a:r>
              <a:rPr lang="es-CO" sz="1800" dirty="0"/>
              <a:t>"No hay pozo en [2,1]" es True.</a:t>
            </a:r>
          </a:p>
        </p:txBody>
      </p:sp>
      <p:sp>
        <p:nvSpPr>
          <p:cNvPr id="5" name="TextBox 4">
            <a:extLst>
              <a:ext uri="{FF2B5EF4-FFF2-40B4-BE49-F238E27FC236}">
                <a16:creationId xmlns:a16="http://schemas.microsoft.com/office/drawing/2014/main" id="{CCC10880-5A13-366E-A7AC-B9BDA7ECF045}"/>
              </a:ext>
            </a:extLst>
          </p:cNvPr>
          <p:cNvSpPr txBox="1"/>
          <p:nvPr/>
        </p:nvSpPr>
        <p:spPr>
          <a:xfrm>
            <a:off x="2460130" y="3313352"/>
            <a:ext cx="6561482" cy="1754326"/>
          </a:xfrm>
          <a:prstGeom prst="rect">
            <a:avLst/>
          </a:prstGeom>
          <a:noFill/>
        </p:spPr>
        <p:txBody>
          <a:bodyPr wrap="square">
            <a:spAutoFit/>
          </a:bodyPr>
          <a:lstStyle/>
          <a:p>
            <a:r>
              <a:rPr lang="es-CO" sz="1800" dirty="0"/>
              <a:t>Los </a:t>
            </a:r>
            <a:r>
              <a:rPr lang="es-CO" sz="1800" b="1" dirty="0"/>
              <a:t>tres modelos posibles</a:t>
            </a:r>
            <a:r>
              <a:rPr lang="es-CO" sz="1800" dirty="0"/>
              <a:t> a los que nos referimos son </a:t>
            </a:r>
            <a:r>
              <a:rPr lang="es-CO" sz="1800" b="1" dirty="0"/>
              <a:t>diferentes "mundos posibles"</a:t>
            </a:r>
            <a:r>
              <a:rPr lang="es-CO" sz="1800" dirty="0"/>
              <a:t> en los que el </a:t>
            </a:r>
            <a:r>
              <a:rPr lang="es-CO" sz="1800" b="1" dirty="0"/>
              <a:t>KB es verdadero</a:t>
            </a:r>
            <a:r>
              <a:rPr lang="es-CO" sz="1800" dirty="0"/>
              <a:t>. En otras palabras, los </a:t>
            </a:r>
            <a:r>
              <a:rPr lang="es-CO" sz="1800" b="1" dirty="0"/>
              <a:t>modelos</a:t>
            </a:r>
            <a:r>
              <a:rPr lang="es-CO" sz="1800" dirty="0"/>
              <a:t> son posibles configuraciones del entorno del agente que no contradicen el conocimiento que el agente tiene. Por lo tanto, a partir de KB podemos filtrar los mundos posibles</a:t>
            </a:r>
          </a:p>
        </p:txBody>
      </p:sp>
    </p:spTree>
    <p:extLst>
      <p:ext uri="{BB962C8B-B14F-4D97-AF65-F5344CB8AC3E}">
        <p14:creationId xmlns:p14="http://schemas.microsoft.com/office/powerpoint/2010/main" val="159844639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AC0CB6-89B4-410A-E7E5-EEA5AF3CD92A}"/>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0DD36893-FA87-B0CC-4B7C-3F97FE2F8EA3}"/>
              </a:ext>
            </a:extLst>
          </p:cNvPr>
          <p:cNvSpPr txBox="1"/>
          <p:nvPr/>
        </p:nvSpPr>
        <p:spPr>
          <a:xfrm>
            <a:off x="5313601" y="1830148"/>
            <a:ext cx="3520791" cy="2308324"/>
          </a:xfrm>
          <a:prstGeom prst="rect">
            <a:avLst/>
          </a:prstGeom>
          <a:noFill/>
        </p:spPr>
        <p:txBody>
          <a:bodyPr wrap="square">
            <a:spAutoFit/>
          </a:bodyPr>
          <a:lstStyle/>
          <a:p>
            <a:pPr algn="just"/>
            <a:r>
              <a:rPr lang="es-CO" sz="1800" dirty="0"/>
              <a:t>El algoritmo de inferencia ilustrado en la se llama verificación de modelos, porque enumera todos los modelos posibles para verificar que α es verdadero en todos los modelos en los que KB es verdadero, es decir, que M(KB) ⊆ M(α).</a:t>
            </a:r>
          </a:p>
        </p:txBody>
      </p:sp>
      <p:pic>
        <p:nvPicPr>
          <p:cNvPr id="5" name="Picture 4">
            <a:extLst>
              <a:ext uri="{FF2B5EF4-FFF2-40B4-BE49-F238E27FC236}">
                <a16:creationId xmlns:a16="http://schemas.microsoft.com/office/drawing/2014/main" id="{7566A72F-16B8-E55D-F724-75624BF00F7D}"/>
              </a:ext>
            </a:extLst>
          </p:cNvPr>
          <p:cNvPicPr>
            <a:picLocks noChangeAspect="1"/>
          </p:cNvPicPr>
          <p:nvPr/>
        </p:nvPicPr>
        <p:blipFill>
          <a:blip r:embed="rId2"/>
          <a:stretch>
            <a:fillRect/>
          </a:stretch>
        </p:blipFill>
        <p:spPr>
          <a:xfrm>
            <a:off x="390069" y="2042069"/>
            <a:ext cx="4449612" cy="1884481"/>
          </a:xfrm>
          <a:prstGeom prst="rect">
            <a:avLst/>
          </a:prstGeom>
        </p:spPr>
      </p:pic>
    </p:spTree>
    <p:extLst>
      <p:ext uri="{BB962C8B-B14F-4D97-AF65-F5344CB8AC3E}">
        <p14:creationId xmlns:p14="http://schemas.microsoft.com/office/powerpoint/2010/main" val="43240983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F8EB4CA-3F0B-057D-473B-5BFBDEC71384}"/>
              </a:ext>
            </a:extLst>
          </p:cNvPr>
          <p:cNvSpPr txBox="1"/>
          <p:nvPr/>
        </p:nvSpPr>
        <p:spPr>
          <a:xfrm flipH="1">
            <a:off x="538906" y="346944"/>
            <a:ext cx="6999501" cy="400110"/>
          </a:xfrm>
          <a:prstGeom prst="rect">
            <a:avLst/>
          </a:prstGeom>
          <a:noFill/>
        </p:spPr>
        <p:txBody>
          <a:bodyPr wrap="square" rtlCol="0">
            <a:spAutoFit/>
          </a:bodyPr>
          <a:lstStyle/>
          <a:p>
            <a:r>
              <a:rPr lang="es-ES" sz="2000" b="1" dirty="0">
                <a:solidFill>
                  <a:schemeClr val="bg1"/>
                </a:solidFill>
              </a:rPr>
              <a:t>Lógica-Oraciones (Modelos)</a:t>
            </a:r>
            <a:endParaRPr lang="es-CO" sz="2000" b="1" dirty="0">
              <a:solidFill>
                <a:schemeClr val="bg1"/>
              </a:solidFill>
            </a:endParaRPr>
          </a:p>
        </p:txBody>
      </p:sp>
      <p:sp>
        <p:nvSpPr>
          <p:cNvPr id="4" name="TextBox 3">
            <a:extLst>
              <a:ext uri="{FF2B5EF4-FFF2-40B4-BE49-F238E27FC236}">
                <a16:creationId xmlns:a16="http://schemas.microsoft.com/office/drawing/2014/main" id="{486B36AA-2A28-9E55-6BE1-2A846638A3B1}"/>
              </a:ext>
            </a:extLst>
          </p:cNvPr>
          <p:cNvSpPr txBox="1"/>
          <p:nvPr/>
        </p:nvSpPr>
        <p:spPr>
          <a:xfrm>
            <a:off x="178359" y="892474"/>
            <a:ext cx="8472451" cy="3693319"/>
          </a:xfrm>
          <a:prstGeom prst="rect">
            <a:avLst/>
          </a:prstGeom>
          <a:noFill/>
        </p:spPr>
        <p:txBody>
          <a:bodyPr wrap="square">
            <a:spAutoFit/>
          </a:bodyPr>
          <a:lstStyle/>
          <a:p>
            <a:r>
              <a:rPr lang="es-CO" sz="1800" dirty="0"/>
              <a:t>Al entender la implicación y la inferencia, puede ser útil pensar en el conjunto de todas las consecuencias de </a:t>
            </a:r>
            <a:r>
              <a:rPr lang="es-CO" sz="1800" b="1" dirty="0"/>
              <a:t>KB</a:t>
            </a:r>
            <a:r>
              <a:rPr lang="es-CO" sz="1800" dirty="0"/>
              <a:t> como un pajar y en </a:t>
            </a:r>
            <a:r>
              <a:rPr lang="es-CO" sz="1800" b="1" dirty="0"/>
              <a:t>𝛼</a:t>
            </a:r>
            <a:r>
              <a:rPr lang="es-CO" sz="1800" dirty="0"/>
              <a:t> como una aguja. </a:t>
            </a:r>
          </a:p>
          <a:p>
            <a:r>
              <a:rPr lang="es-CO" sz="1800" dirty="0"/>
              <a:t>La implicación es como si la aguja estuviera en el pajar; la inferencia es como encontrarla. </a:t>
            </a:r>
          </a:p>
          <a:p>
            <a:r>
              <a:rPr lang="es-CO" sz="1800" dirty="0"/>
              <a:t>Esta distinción se expresa en una notación formal: si un algoritmo de inferencia 𝑖 puede derivar 𝛼 de KB, escribimos:</a:t>
            </a:r>
          </a:p>
          <a:p>
            <a:endParaRPr lang="es-CO" sz="1800" dirty="0"/>
          </a:p>
          <a:p>
            <a:endParaRPr lang="es-CO" sz="1800" dirty="0"/>
          </a:p>
          <a:p>
            <a:endParaRPr lang="es-CO" sz="1800" dirty="0"/>
          </a:p>
          <a:p>
            <a:endParaRPr lang="es-CO" sz="1800" dirty="0"/>
          </a:p>
          <a:p>
            <a:endParaRPr lang="es-CO" sz="1800" dirty="0"/>
          </a:p>
          <a:p>
            <a:r>
              <a:rPr lang="es-CO" sz="1800" dirty="0"/>
              <a:t>lo cual se pronuncia </a:t>
            </a:r>
            <a:r>
              <a:rPr lang="es-CO" sz="1800" b="1" dirty="0"/>
              <a:t>“𝛼 se deriva de KB por 𝑖</a:t>
            </a:r>
            <a:r>
              <a:rPr lang="es-CO" sz="1800" dirty="0"/>
              <a:t>” o </a:t>
            </a:r>
            <a:r>
              <a:rPr lang="es-CO" sz="1800" b="1" dirty="0"/>
              <a:t>“𝑖 deriva 𝛼 de KB”.</a:t>
            </a:r>
          </a:p>
          <a:p>
            <a:endParaRPr lang="es-CO" sz="1800" dirty="0"/>
          </a:p>
        </p:txBody>
      </p:sp>
      <p:pic>
        <p:nvPicPr>
          <p:cNvPr id="7" name="Picture 6">
            <a:extLst>
              <a:ext uri="{FF2B5EF4-FFF2-40B4-BE49-F238E27FC236}">
                <a16:creationId xmlns:a16="http://schemas.microsoft.com/office/drawing/2014/main" id="{D320BB56-B73C-7D31-92DE-BB3FBF9FBC14}"/>
              </a:ext>
            </a:extLst>
          </p:cNvPr>
          <p:cNvPicPr>
            <a:picLocks noChangeAspect="1"/>
          </p:cNvPicPr>
          <p:nvPr/>
        </p:nvPicPr>
        <p:blipFill>
          <a:blip r:embed="rId3"/>
          <a:stretch>
            <a:fillRect/>
          </a:stretch>
        </p:blipFill>
        <p:spPr>
          <a:xfrm>
            <a:off x="3336167" y="2942551"/>
            <a:ext cx="2156834" cy="965440"/>
          </a:xfrm>
          <a:prstGeom prst="rect">
            <a:avLst/>
          </a:prstGeom>
        </p:spPr>
      </p:pic>
    </p:spTree>
    <p:extLst>
      <p:ext uri="{BB962C8B-B14F-4D97-AF65-F5344CB8AC3E}">
        <p14:creationId xmlns:p14="http://schemas.microsoft.com/office/powerpoint/2010/main" val="267518888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9069FBF-7BDE-D105-A0A7-4B73A8CB1CC3}"/>
              </a:ext>
            </a:extLst>
          </p:cNvPr>
          <p:cNvSpPr txBox="1"/>
          <p:nvPr/>
        </p:nvSpPr>
        <p:spPr>
          <a:xfrm>
            <a:off x="863990" y="1771531"/>
            <a:ext cx="7416020" cy="1754326"/>
          </a:xfrm>
          <a:prstGeom prst="rect">
            <a:avLst/>
          </a:prstGeom>
          <a:noFill/>
        </p:spPr>
        <p:txBody>
          <a:bodyPr wrap="square">
            <a:spAutoFit/>
          </a:bodyPr>
          <a:lstStyle/>
          <a:p>
            <a:r>
              <a:rPr lang="es-CO" sz="1800" dirty="0"/>
              <a:t>Las oraciones son configuraciones físicas del agente, y el razonamiento es un proceso de construir nuevas configuraciones físicas a partir de las anteriores. El razonamiento lógico debe asegurar que las nuevas configuraciones representen aspectos del mundo que realmente se derivan de los aspectos que representan las configuraciones anteriores.</a:t>
            </a:r>
          </a:p>
        </p:txBody>
      </p:sp>
    </p:spTree>
    <p:extLst>
      <p:ext uri="{BB962C8B-B14F-4D97-AF65-F5344CB8AC3E}">
        <p14:creationId xmlns:p14="http://schemas.microsoft.com/office/powerpoint/2010/main" val="320144382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A3DEDD4-2B94-FA8F-4113-31421151C58A}"/>
              </a:ext>
            </a:extLst>
          </p:cNvPr>
          <p:cNvPicPr>
            <a:picLocks noChangeAspect="1"/>
          </p:cNvPicPr>
          <p:nvPr/>
        </p:nvPicPr>
        <p:blipFill>
          <a:blip r:embed="rId3"/>
          <a:stretch>
            <a:fillRect/>
          </a:stretch>
        </p:blipFill>
        <p:spPr>
          <a:xfrm>
            <a:off x="409575" y="1459347"/>
            <a:ext cx="8324850" cy="2705100"/>
          </a:xfrm>
          <a:prstGeom prst="rect">
            <a:avLst/>
          </a:prstGeom>
        </p:spPr>
      </p:pic>
    </p:spTree>
    <p:extLst>
      <p:ext uri="{BB962C8B-B14F-4D97-AF65-F5344CB8AC3E}">
        <p14:creationId xmlns:p14="http://schemas.microsoft.com/office/powerpoint/2010/main" val="41771342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F8EB4CA-3F0B-057D-473B-5BFBDEC71384}"/>
              </a:ext>
            </a:extLst>
          </p:cNvPr>
          <p:cNvSpPr txBox="1"/>
          <p:nvPr/>
        </p:nvSpPr>
        <p:spPr>
          <a:xfrm flipH="1">
            <a:off x="538906" y="346944"/>
            <a:ext cx="6999501" cy="400110"/>
          </a:xfrm>
          <a:prstGeom prst="rect">
            <a:avLst/>
          </a:prstGeom>
          <a:noFill/>
        </p:spPr>
        <p:txBody>
          <a:bodyPr wrap="square" rtlCol="0">
            <a:spAutoFit/>
          </a:bodyPr>
          <a:lstStyle/>
          <a:p>
            <a:r>
              <a:rPr lang="es-ES" sz="2000" b="1" dirty="0">
                <a:solidFill>
                  <a:schemeClr val="bg1"/>
                </a:solidFill>
              </a:rPr>
              <a:t>Agentes Lógicos</a:t>
            </a:r>
            <a:endParaRPr lang="es-CO" sz="2000" b="1" dirty="0">
              <a:solidFill>
                <a:schemeClr val="bg1"/>
              </a:solidFill>
            </a:endParaRPr>
          </a:p>
        </p:txBody>
      </p:sp>
      <p:sp>
        <p:nvSpPr>
          <p:cNvPr id="6" name="TextBox 5">
            <a:extLst>
              <a:ext uri="{FF2B5EF4-FFF2-40B4-BE49-F238E27FC236}">
                <a16:creationId xmlns:a16="http://schemas.microsoft.com/office/drawing/2014/main" id="{13427A31-F643-48CD-B7D1-56F9B4890DF0}"/>
              </a:ext>
            </a:extLst>
          </p:cNvPr>
          <p:cNvSpPr txBox="1"/>
          <p:nvPr/>
        </p:nvSpPr>
        <p:spPr>
          <a:xfrm>
            <a:off x="538906" y="1497470"/>
            <a:ext cx="7786820" cy="1815882"/>
          </a:xfrm>
          <a:prstGeom prst="rect">
            <a:avLst/>
          </a:prstGeom>
          <a:noFill/>
        </p:spPr>
        <p:txBody>
          <a:bodyPr wrap="square">
            <a:spAutoFit/>
          </a:bodyPr>
          <a:lstStyle/>
          <a:p>
            <a:r>
              <a:rPr lang="es-CO" dirty="0"/>
              <a:t>Estos agentes pueden combinar y recombinar información para adaptarse a una multitud de propósitos. Esto puede estar muy alejado de las necesidades del momento, como cuando un matemático demuestra un teorema.</a:t>
            </a:r>
          </a:p>
          <a:p>
            <a:endParaRPr lang="es-CO" dirty="0"/>
          </a:p>
          <a:p>
            <a:r>
              <a:rPr lang="es-CO" dirty="0"/>
              <a:t>Los agentes basados en conocimiento pueden aceptar nuevas tareas en forma de objetivos explícitamente descritos; pueden alcanzar competencia rápidamente al ser informados o al aprender nuevos conocimientos sobre el entorno; y pueden adaptarse a cambios en el entorno actualizando el conocimiento relevante.</a:t>
            </a:r>
          </a:p>
        </p:txBody>
      </p:sp>
      <p:sp>
        <p:nvSpPr>
          <p:cNvPr id="8" name="TextBox 7">
            <a:extLst>
              <a:ext uri="{FF2B5EF4-FFF2-40B4-BE49-F238E27FC236}">
                <a16:creationId xmlns:a16="http://schemas.microsoft.com/office/drawing/2014/main" id="{15E873C5-1EC5-496B-EB94-4BA5389684E6}"/>
              </a:ext>
            </a:extLst>
          </p:cNvPr>
          <p:cNvSpPr txBox="1"/>
          <p:nvPr/>
        </p:nvSpPr>
        <p:spPr>
          <a:xfrm>
            <a:off x="538906" y="3313352"/>
            <a:ext cx="7786820" cy="307777"/>
          </a:xfrm>
          <a:prstGeom prst="rect">
            <a:avLst/>
          </a:prstGeom>
          <a:noFill/>
        </p:spPr>
        <p:txBody>
          <a:bodyPr wrap="square">
            <a:spAutoFit/>
          </a:bodyPr>
          <a:lstStyle/>
          <a:p>
            <a:endParaRPr lang="es-CO" b="1" dirty="0"/>
          </a:p>
        </p:txBody>
      </p:sp>
    </p:spTree>
    <p:extLst>
      <p:ext uri="{BB962C8B-B14F-4D97-AF65-F5344CB8AC3E}">
        <p14:creationId xmlns:p14="http://schemas.microsoft.com/office/powerpoint/2010/main" val="30092706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F1823C1-2E11-7A50-9CBB-BC42CC2C70F9}"/>
              </a:ext>
            </a:extLst>
          </p:cNvPr>
          <p:cNvSpPr>
            <a:spLocks noGrp="1"/>
          </p:cNvSpPr>
          <p:nvPr>
            <p:ph type="body" idx="1"/>
          </p:nvPr>
        </p:nvSpPr>
        <p:spPr>
          <a:xfrm>
            <a:off x="956564" y="906406"/>
            <a:ext cx="7694247" cy="3330688"/>
          </a:xfrm>
        </p:spPr>
        <p:txBody>
          <a:bodyPr/>
          <a:lstStyle/>
          <a:p>
            <a:pPr marL="114300" indent="0">
              <a:buNone/>
            </a:pPr>
            <a:r>
              <a:rPr lang="es-ES" b="1" dirty="0">
                <a:solidFill>
                  <a:srgbClr val="02C9B6"/>
                </a:solidFill>
              </a:rPr>
              <a:t>AGENTES LÓGICOS-</a:t>
            </a:r>
            <a:r>
              <a:rPr lang="es-CO" sz="1800" dirty="0">
                <a:solidFill>
                  <a:schemeClr val="bg1"/>
                </a:solidFill>
              </a:rPr>
              <a:t> </a:t>
            </a:r>
            <a:r>
              <a:rPr lang="es-CO" dirty="0">
                <a:solidFill>
                  <a:schemeClr val="bg1"/>
                </a:solidFill>
              </a:rPr>
              <a:t>Agentes basados en conocimiento</a:t>
            </a:r>
            <a:endParaRPr lang="es-CO" b="1" dirty="0">
              <a:solidFill>
                <a:schemeClr val="bg1"/>
              </a:solidFill>
            </a:endParaRPr>
          </a:p>
        </p:txBody>
      </p:sp>
    </p:spTree>
    <p:extLst>
      <p:ext uri="{BB962C8B-B14F-4D97-AF65-F5344CB8AC3E}">
        <p14:creationId xmlns:p14="http://schemas.microsoft.com/office/powerpoint/2010/main" val="2399639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F8EB4CA-3F0B-057D-473B-5BFBDEC71384}"/>
              </a:ext>
            </a:extLst>
          </p:cNvPr>
          <p:cNvSpPr txBox="1"/>
          <p:nvPr/>
        </p:nvSpPr>
        <p:spPr>
          <a:xfrm flipH="1">
            <a:off x="538906" y="346944"/>
            <a:ext cx="6999501" cy="400110"/>
          </a:xfrm>
          <a:prstGeom prst="rect">
            <a:avLst/>
          </a:prstGeom>
          <a:noFill/>
        </p:spPr>
        <p:txBody>
          <a:bodyPr wrap="square" rtlCol="0">
            <a:spAutoFit/>
          </a:bodyPr>
          <a:lstStyle/>
          <a:p>
            <a:r>
              <a:rPr lang="es-ES" sz="2000" b="1" dirty="0">
                <a:solidFill>
                  <a:schemeClr val="bg1"/>
                </a:solidFill>
              </a:rPr>
              <a:t>Agentes Lógicos-Agentes basados en conocimiento</a:t>
            </a:r>
            <a:endParaRPr lang="es-CO" sz="2000" b="1" dirty="0">
              <a:solidFill>
                <a:schemeClr val="bg1"/>
              </a:solidFill>
            </a:endParaRPr>
          </a:p>
        </p:txBody>
      </p:sp>
      <p:sp>
        <p:nvSpPr>
          <p:cNvPr id="6" name="TextBox 5">
            <a:extLst>
              <a:ext uri="{FF2B5EF4-FFF2-40B4-BE49-F238E27FC236}">
                <a16:creationId xmlns:a16="http://schemas.microsoft.com/office/drawing/2014/main" id="{13427A31-F643-48CD-B7D1-56F9B4890DF0}"/>
              </a:ext>
            </a:extLst>
          </p:cNvPr>
          <p:cNvSpPr txBox="1"/>
          <p:nvPr/>
        </p:nvSpPr>
        <p:spPr>
          <a:xfrm>
            <a:off x="538906" y="1497470"/>
            <a:ext cx="7786820" cy="2462213"/>
          </a:xfrm>
          <a:prstGeom prst="rect">
            <a:avLst/>
          </a:prstGeom>
          <a:noFill/>
        </p:spPr>
        <p:txBody>
          <a:bodyPr wrap="square">
            <a:spAutoFit/>
          </a:bodyPr>
          <a:lstStyle/>
          <a:p>
            <a:r>
              <a:rPr lang="es-CO" dirty="0"/>
              <a:t>El componente central de un agente basado en conocimiento es su base de conocimiento, o KB (por sus siglas en inglés, </a:t>
            </a:r>
            <a:r>
              <a:rPr lang="es-CO" dirty="0" err="1"/>
              <a:t>Knowledge</a:t>
            </a:r>
            <a:r>
              <a:rPr lang="es-CO" dirty="0"/>
              <a:t> Base).</a:t>
            </a:r>
          </a:p>
          <a:p>
            <a:endParaRPr lang="es-CO" dirty="0"/>
          </a:p>
          <a:p>
            <a:r>
              <a:rPr lang="es-CO" dirty="0"/>
              <a:t>Una base de conocimiento es un conjunto de oraciones (No definidas en el sentido idiomático).</a:t>
            </a:r>
          </a:p>
          <a:p>
            <a:endParaRPr lang="es-CO" dirty="0"/>
          </a:p>
          <a:p>
            <a:r>
              <a:rPr lang="es-CO" dirty="0"/>
              <a:t>Cada oración se expresa en un lenguaje llamado </a:t>
            </a:r>
            <a:r>
              <a:rPr lang="es-CO" b="1" dirty="0"/>
              <a:t>lenguaje de representación del conocimiento </a:t>
            </a:r>
            <a:r>
              <a:rPr lang="es-CO" dirty="0"/>
              <a:t>y representa alguna afirmación sobre el mundo. Cuando la oración se toma como dada sin derivarse de otras oraciones, la llamamos un </a:t>
            </a:r>
            <a:r>
              <a:rPr lang="es-CO" b="1" dirty="0"/>
              <a:t>axioma.</a:t>
            </a:r>
          </a:p>
          <a:p>
            <a:endParaRPr lang="es-CO" b="1" dirty="0"/>
          </a:p>
          <a:p>
            <a:endParaRPr lang="es-CO" b="1" dirty="0"/>
          </a:p>
          <a:p>
            <a:endParaRPr lang="es-CO" b="1" dirty="0"/>
          </a:p>
        </p:txBody>
      </p:sp>
      <p:sp>
        <p:nvSpPr>
          <p:cNvPr id="8" name="TextBox 7">
            <a:extLst>
              <a:ext uri="{FF2B5EF4-FFF2-40B4-BE49-F238E27FC236}">
                <a16:creationId xmlns:a16="http://schemas.microsoft.com/office/drawing/2014/main" id="{15E873C5-1EC5-496B-EB94-4BA5389684E6}"/>
              </a:ext>
            </a:extLst>
          </p:cNvPr>
          <p:cNvSpPr txBox="1"/>
          <p:nvPr/>
        </p:nvSpPr>
        <p:spPr>
          <a:xfrm>
            <a:off x="538906" y="3313352"/>
            <a:ext cx="7786820" cy="307777"/>
          </a:xfrm>
          <a:prstGeom prst="rect">
            <a:avLst/>
          </a:prstGeom>
          <a:noFill/>
        </p:spPr>
        <p:txBody>
          <a:bodyPr wrap="square">
            <a:spAutoFit/>
          </a:bodyPr>
          <a:lstStyle/>
          <a:p>
            <a:endParaRPr lang="es-CO" b="1" dirty="0"/>
          </a:p>
        </p:txBody>
      </p:sp>
    </p:spTree>
    <p:extLst>
      <p:ext uri="{BB962C8B-B14F-4D97-AF65-F5344CB8AC3E}">
        <p14:creationId xmlns:p14="http://schemas.microsoft.com/office/powerpoint/2010/main" val="20424278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F8EB4CA-3F0B-057D-473B-5BFBDEC71384}"/>
              </a:ext>
            </a:extLst>
          </p:cNvPr>
          <p:cNvSpPr txBox="1"/>
          <p:nvPr/>
        </p:nvSpPr>
        <p:spPr>
          <a:xfrm flipH="1">
            <a:off x="538906" y="346944"/>
            <a:ext cx="6999501" cy="400110"/>
          </a:xfrm>
          <a:prstGeom prst="rect">
            <a:avLst/>
          </a:prstGeom>
          <a:noFill/>
        </p:spPr>
        <p:txBody>
          <a:bodyPr wrap="square" rtlCol="0">
            <a:spAutoFit/>
          </a:bodyPr>
          <a:lstStyle/>
          <a:p>
            <a:r>
              <a:rPr lang="es-ES" sz="2000" b="1" dirty="0">
                <a:solidFill>
                  <a:schemeClr val="bg1"/>
                </a:solidFill>
              </a:rPr>
              <a:t>Agentes Lógicos-Agentes basados en conocimiento</a:t>
            </a:r>
            <a:endParaRPr lang="es-CO" sz="2000" b="1" dirty="0">
              <a:solidFill>
                <a:schemeClr val="bg1"/>
              </a:solidFill>
            </a:endParaRPr>
          </a:p>
        </p:txBody>
      </p:sp>
      <p:sp>
        <p:nvSpPr>
          <p:cNvPr id="6" name="TextBox 5">
            <a:extLst>
              <a:ext uri="{FF2B5EF4-FFF2-40B4-BE49-F238E27FC236}">
                <a16:creationId xmlns:a16="http://schemas.microsoft.com/office/drawing/2014/main" id="{13427A31-F643-48CD-B7D1-56F9B4890DF0}"/>
              </a:ext>
            </a:extLst>
          </p:cNvPr>
          <p:cNvSpPr txBox="1"/>
          <p:nvPr/>
        </p:nvSpPr>
        <p:spPr>
          <a:xfrm>
            <a:off x="538906" y="1497470"/>
            <a:ext cx="7786820" cy="2246769"/>
          </a:xfrm>
          <a:prstGeom prst="rect">
            <a:avLst/>
          </a:prstGeom>
          <a:noFill/>
        </p:spPr>
        <p:txBody>
          <a:bodyPr wrap="square">
            <a:spAutoFit/>
          </a:bodyPr>
          <a:lstStyle/>
          <a:p>
            <a:r>
              <a:rPr lang="es-CO" dirty="0"/>
              <a:t>Debe haber una manera de </a:t>
            </a:r>
            <a:r>
              <a:rPr lang="es-CO" b="1" dirty="0"/>
              <a:t>agregar nuevas oraciones </a:t>
            </a:r>
            <a:r>
              <a:rPr lang="es-CO" dirty="0"/>
              <a:t>a la base de conocimiento y una manera de </a:t>
            </a:r>
            <a:r>
              <a:rPr lang="es-CO" b="1" dirty="0"/>
              <a:t>consultar lo que se sabe</a:t>
            </a:r>
            <a:r>
              <a:rPr lang="es-CO" dirty="0"/>
              <a:t>. Los nombres estándar para estas operaciones son </a:t>
            </a:r>
            <a:r>
              <a:rPr lang="es-CO" b="1" dirty="0"/>
              <a:t>TELL</a:t>
            </a:r>
            <a:r>
              <a:rPr lang="es-CO" dirty="0"/>
              <a:t> y </a:t>
            </a:r>
            <a:r>
              <a:rPr lang="es-CO" b="1" dirty="0"/>
              <a:t>ASK</a:t>
            </a:r>
            <a:r>
              <a:rPr lang="es-CO" dirty="0"/>
              <a:t>, respectivamente.</a:t>
            </a:r>
            <a:endParaRPr lang="es-CO" b="1" dirty="0"/>
          </a:p>
          <a:p>
            <a:endParaRPr lang="es-CO" b="1" dirty="0"/>
          </a:p>
          <a:p>
            <a:endParaRPr lang="es-CO" b="1" dirty="0"/>
          </a:p>
          <a:p>
            <a:r>
              <a:rPr lang="es-CO" dirty="0"/>
              <a:t>Ambas operaciones pueden involucrar </a:t>
            </a:r>
            <a:r>
              <a:rPr lang="es-CO" b="1" dirty="0"/>
              <a:t>inferencia</a:t>
            </a:r>
            <a:r>
              <a:rPr lang="es-CO" dirty="0"/>
              <a:t>, es decir, derivar nuevas oraciones a partir de las antiguas. La inferencia debe cumplir con el requisito de que cuando se realiza una consulta (</a:t>
            </a:r>
            <a:r>
              <a:rPr lang="es-CO" b="1" dirty="0"/>
              <a:t>ASK</a:t>
            </a:r>
            <a:r>
              <a:rPr lang="es-CO" dirty="0"/>
              <a:t>) a la base de conocimiento, la respuesta debe derivarse de lo que se ha dicho (</a:t>
            </a:r>
            <a:r>
              <a:rPr lang="es-CO" b="1" dirty="0"/>
              <a:t>o </a:t>
            </a:r>
            <a:r>
              <a:rPr lang="es-CO" b="1" dirty="0" err="1"/>
              <a:t>TELLed</a:t>
            </a:r>
            <a:r>
              <a:rPr lang="es-CO" dirty="0"/>
              <a:t>) a la base de conocimiento previamente. </a:t>
            </a:r>
            <a:endParaRPr lang="es-CO" b="1" dirty="0"/>
          </a:p>
          <a:p>
            <a:endParaRPr lang="es-CO" b="1" dirty="0"/>
          </a:p>
        </p:txBody>
      </p:sp>
      <p:sp>
        <p:nvSpPr>
          <p:cNvPr id="8" name="TextBox 7">
            <a:extLst>
              <a:ext uri="{FF2B5EF4-FFF2-40B4-BE49-F238E27FC236}">
                <a16:creationId xmlns:a16="http://schemas.microsoft.com/office/drawing/2014/main" id="{15E873C5-1EC5-496B-EB94-4BA5389684E6}"/>
              </a:ext>
            </a:extLst>
          </p:cNvPr>
          <p:cNvSpPr txBox="1"/>
          <p:nvPr/>
        </p:nvSpPr>
        <p:spPr>
          <a:xfrm>
            <a:off x="538906" y="3313352"/>
            <a:ext cx="7786820" cy="307777"/>
          </a:xfrm>
          <a:prstGeom prst="rect">
            <a:avLst/>
          </a:prstGeom>
          <a:noFill/>
        </p:spPr>
        <p:txBody>
          <a:bodyPr wrap="square">
            <a:spAutoFit/>
          </a:bodyPr>
          <a:lstStyle/>
          <a:p>
            <a:endParaRPr lang="es-CO" b="1" dirty="0"/>
          </a:p>
        </p:txBody>
      </p:sp>
    </p:spTree>
    <p:extLst>
      <p:ext uri="{BB962C8B-B14F-4D97-AF65-F5344CB8AC3E}">
        <p14:creationId xmlns:p14="http://schemas.microsoft.com/office/powerpoint/2010/main" val="39258429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F8EB4CA-3F0B-057D-473B-5BFBDEC71384}"/>
              </a:ext>
            </a:extLst>
          </p:cNvPr>
          <p:cNvSpPr txBox="1"/>
          <p:nvPr/>
        </p:nvSpPr>
        <p:spPr>
          <a:xfrm flipH="1">
            <a:off x="538906" y="346944"/>
            <a:ext cx="6999501" cy="400110"/>
          </a:xfrm>
          <a:prstGeom prst="rect">
            <a:avLst/>
          </a:prstGeom>
          <a:noFill/>
        </p:spPr>
        <p:txBody>
          <a:bodyPr wrap="square" rtlCol="0">
            <a:spAutoFit/>
          </a:bodyPr>
          <a:lstStyle/>
          <a:p>
            <a:r>
              <a:rPr lang="es-ES" sz="2000" b="1" dirty="0">
                <a:solidFill>
                  <a:schemeClr val="bg1"/>
                </a:solidFill>
              </a:rPr>
              <a:t>Agentes Lógicos-Agentes basados en conocimiento</a:t>
            </a:r>
            <a:endParaRPr lang="es-CO" sz="2000" b="1" dirty="0">
              <a:solidFill>
                <a:schemeClr val="bg1"/>
              </a:solidFill>
            </a:endParaRPr>
          </a:p>
        </p:txBody>
      </p:sp>
      <p:sp>
        <p:nvSpPr>
          <p:cNvPr id="8" name="TextBox 7">
            <a:extLst>
              <a:ext uri="{FF2B5EF4-FFF2-40B4-BE49-F238E27FC236}">
                <a16:creationId xmlns:a16="http://schemas.microsoft.com/office/drawing/2014/main" id="{15E873C5-1EC5-496B-EB94-4BA5389684E6}"/>
              </a:ext>
            </a:extLst>
          </p:cNvPr>
          <p:cNvSpPr txBox="1"/>
          <p:nvPr/>
        </p:nvSpPr>
        <p:spPr>
          <a:xfrm>
            <a:off x="538906" y="3313352"/>
            <a:ext cx="7786820" cy="307777"/>
          </a:xfrm>
          <a:prstGeom prst="rect">
            <a:avLst/>
          </a:prstGeom>
          <a:noFill/>
        </p:spPr>
        <p:txBody>
          <a:bodyPr wrap="square">
            <a:spAutoFit/>
          </a:bodyPr>
          <a:lstStyle/>
          <a:p>
            <a:endParaRPr lang="es-CO" b="1" dirty="0"/>
          </a:p>
        </p:txBody>
      </p:sp>
      <p:sp>
        <p:nvSpPr>
          <p:cNvPr id="4" name="TextBox 3">
            <a:extLst>
              <a:ext uri="{FF2B5EF4-FFF2-40B4-BE49-F238E27FC236}">
                <a16:creationId xmlns:a16="http://schemas.microsoft.com/office/drawing/2014/main" id="{6458BC03-A709-7648-8C49-7EE4269E2B09}"/>
              </a:ext>
            </a:extLst>
          </p:cNvPr>
          <p:cNvSpPr txBox="1"/>
          <p:nvPr/>
        </p:nvSpPr>
        <p:spPr>
          <a:xfrm>
            <a:off x="400397" y="946415"/>
            <a:ext cx="7848015" cy="738664"/>
          </a:xfrm>
          <a:prstGeom prst="rect">
            <a:avLst/>
          </a:prstGeom>
          <a:noFill/>
        </p:spPr>
        <p:txBody>
          <a:bodyPr wrap="square">
            <a:spAutoFit/>
          </a:bodyPr>
          <a:lstStyle/>
          <a:p>
            <a:r>
              <a:rPr lang="es-CO" dirty="0"/>
              <a:t>El esquema  general de un programa de agente basado en conocimiento, como todos nuestros agentes, toma una percepción como entrada y devuelve una acción. El agente mantiene una base de conocimiento,  que puede contener inicialmente algún conocimiento de fondo.</a:t>
            </a:r>
          </a:p>
        </p:txBody>
      </p:sp>
      <p:pic>
        <p:nvPicPr>
          <p:cNvPr id="7" name="Picture 6">
            <a:extLst>
              <a:ext uri="{FF2B5EF4-FFF2-40B4-BE49-F238E27FC236}">
                <a16:creationId xmlns:a16="http://schemas.microsoft.com/office/drawing/2014/main" id="{C3E76A87-A8F1-EAC5-4B65-A72B95B79F14}"/>
              </a:ext>
            </a:extLst>
          </p:cNvPr>
          <p:cNvPicPr>
            <a:picLocks noChangeAspect="1"/>
          </p:cNvPicPr>
          <p:nvPr/>
        </p:nvPicPr>
        <p:blipFill>
          <a:blip r:embed="rId3"/>
          <a:stretch>
            <a:fillRect/>
          </a:stretch>
        </p:blipFill>
        <p:spPr>
          <a:xfrm>
            <a:off x="1747659" y="2131218"/>
            <a:ext cx="5648681" cy="2364267"/>
          </a:xfrm>
          <a:prstGeom prst="rect">
            <a:avLst/>
          </a:prstGeom>
        </p:spPr>
      </p:pic>
    </p:spTree>
    <p:extLst>
      <p:ext uri="{BB962C8B-B14F-4D97-AF65-F5344CB8AC3E}">
        <p14:creationId xmlns:p14="http://schemas.microsoft.com/office/powerpoint/2010/main" val="19067257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F8EB4CA-3F0B-057D-473B-5BFBDEC71384}"/>
              </a:ext>
            </a:extLst>
          </p:cNvPr>
          <p:cNvSpPr txBox="1"/>
          <p:nvPr/>
        </p:nvSpPr>
        <p:spPr>
          <a:xfrm flipH="1">
            <a:off x="538906" y="346944"/>
            <a:ext cx="6999501" cy="400110"/>
          </a:xfrm>
          <a:prstGeom prst="rect">
            <a:avLst/>
          </a:prstGeom>
          <a:noFill/>
        </p:spPr>
        <p:txBody>
          <a:bodyPr wrap="square" rtlCol="0">
            <a:spAutoFit/>
          </a:bodyPr>
          <a:lstStyle/>
          <a:p>
            <a:r>
              <a:rPr lang="es-ES" sz="2000" b="1" dirty="0">
                <a:solidFill>
                  <a:schemeClr val="bg1"/>
                </a:solidFill>
              </a:rPr>
              <a:t>Agentes Lógicos-Agentes basados en conocimiento</a:t>
            </a:r>
            <a:endParaRPr lang="es-CO" sz="2000" b="1" dirty="0">
              <a:solidFill>
                <a:schemeClr val="bg1"/>
              </a:solidFill>
            </a:endParaRPr>
          </a:p>
        </p:txBody>
      </p:sp>
      <p:sp>
        <p:nvSpPr>
          <p:cNvPr id="6" name="TextBox 5">
            <a:extLst>
              <a:ext uri="{FF2B5EF4-FFF2-40B4-BE49-F238E27FC236}">
                <a16:creationId xmlns:a16="http://schemas.microsoft.com/office/drawing/2014/main" id="{13427A31-F643-48CD-B7D1-56F9B4890DF0}"/>
              </a:ext>
            </a:extLst>
          </p:cNvPr>
          <p:cNvSpPr txBox="1"/>
          <p:nvPr/>
        </p:nvSpPr>
        <p:spPr>
          <a:xfrm>
            <a:off x="538906" y="1497470"/>
            <a:ext cx="7786820" cy="1600438"/>
          </a:xfrm>
          <a:prstGeom prst="rect">
            <a:avLst/>
          </a:prstGeom>
          <a:noFill/>
        </p:spPr>
        <p:txBody>
          <a:bodyPr wrap="square">
            <a:spAutoFit/>
          </a:bodyPr>
          <a:lstStyle/>
          <a:p>
            <a:r>
              <a:rPr lang="es-CO" b="1" dirty="0"/>
              <a:t>MAKE-PERCEPT-SENTENCE: </a:t>
            </a:r>
            <a:r>
              <a:rPr lang="es-CO" dirty="0"/>
              <a:t>construye una oración que afirma que el agente percibió el percepto dado en el momento dado.</a:t>
            </a:r>
          </a:p>
          <a:p>
            <a:endParaRPr lang="es-CO" b="1" dirty="0"/>
          </a:p>
          <a:p>
            <a:r>
              <a:rPr lang="es-CO" b="1" dirty="0"/>
              <a:t>MAKE-ACTION-QUERY: </a:t>
            </a:r>
            <a:r>
              <a:rPr lang="es-CO" dirty="0"/>
              <a:t>Se pregunta qué acción se debe realizar en el momento actual. </a:t>
            </a:r>
          </a:p>
          <a:p>
            <a:endParaRPr lang="es-CO" b="1" dirty="0"/>
          </a:p>
          <a:p>
            <a:r>
              <a:rPr lang="es-CO" b="1" dirty="0"/>
              <a:t>MAKE-ACTION-SENTENCE: </a:t>
            </a:r>
            <a:r>
              <a:rPr lang="es-CO" dirty="0"/>
              <a:t>construye una oración que afirma que la acción elegida fue ejecutada.</a:t>
            </a:r>
            <a:endParaRPr lang="es-CO" b="1" dirty="0"/>
          </a:p>
        </p:txBody>
      </p:sp>
      <p:sp>
        <p:nvSpPr>
          <p:cNvPr id="8" name="TextBox 7">
            <a:extLst>
              <a:ext uri="{FF2B5EF4-FFF2-40B4-BE49-F238E27FC236}">
                <a16:creationId xmlns:a16="http://schemas.microsoft.com/office/drawing/2014/main" id="{15E873C5-1EC5-496B-EB94-4BA5389684E6}"/>
              </a:ext>
            </a:extLst>
          </p:cNvPr>
          <p:cNvSpPr txBox="1"/>
          <p:nvPr/>
        </p:nvSpPr>
        <p:spPr>
          <a:xfrm>
            <a:off x="538906" y="3313352"/>
            <a:ext cx="7786820" cy="307777"/>
          </a:xfrm>
          <a:prstGeom prst="rect">
            <a:avLst/>
          </a:prstGeom>
          <a:noFill/>
        </p:spPr>
        <p:txBody>
          <a:bodyPr wrap="square">
            <a:spAutoFit/>
          </a:bodyPr>
          <a:lstStyle/>
          <a:p>
            <a:endParaRPr lang="es-CO" b="1" dirty="0"/>
          </a:p>
        </p:txBody>
      </p:sp>
    </p:spTree>
    <p:extLst>
      <p:ext uri="{BB962C8B-B14F-4D97-AF65-F5344CB8AC3E}">
        <p14:creationId xmlns:p14="http://schemas.microsoft.com/office/powerpoint/2010/main" val="2868476596"/>
      </p:ext>
    </p:extLst>
  </p:cSld>
  <p:clrMapOvr>
    <a:masterClrMapping/>
  </p:clrMapOvr>
</p:sld>
</file>

<file path=ppt/theme/theme1.xml><?xml version="1.0" encoding="utf-8"?>
<a:theme xmlns:a="http://schemas.openxmlformats.org/drawingml/2006/main" name="TemaEafi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TemaEafit" id="{09A1FEDD-FD90-45E3-B814-1466AAC67C6F}" vid="{EC9E961C-D0DD-48BE-A67E-E9433C482F9B}"/>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TemaEafit</Template>
  <TotalTime>16674</TotalTime>
  <Words>4279</Words>
  <Application>Microsoft Office PowerPoint</Application>
  <PresentationFormat>On-screen Show (16:9)</PresentationFormat>
  <Paragraphs>197</Paragraphs>
  <Slides>39</Slides>
  <Notes>31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39</vt:i4>
      </vt:variant>
    </vt:vector>
  </HeadingPairs>
  <TitlesOfParts>
    <vt:vector size="42" baseType="lpstr">
      <vt:lpstr>Calibri</vt:lpstr>
      <vt:lpstr>Arial</vt:lpstr>
      <vt:lpstr>TemaEafit</vt:lpstr>
      <vt:lpstr>INTRODUCCIÓN A AGENTES LÓGICOS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Aprendizaje automático de cero a uno</dc:title>
  <dc:creator>YE JM</dc:creator>
  <cp:lastModifiedBy>YOMIN ESTIVEN JARAMILLO MUNERA</cp:lastModifiedBy>
  <cp:revision>401</cp:revision>
  <dcterms:modified xsi:type="dcterms:W3CDTF">2025-02-20T21:04:23Z</dcterms:modified>
</cp:coreProperties>
</file>